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11.jpg" ContentType="image/pn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7" r:id="rId2"/>
    <p:sldId id="328" r:id="rId3"/>
    <p:sldId id="290" r:id="rId4"/>
    <p:sldId id="282" r:id="rId5"/>
    <p:sldId id="293" r:id="rId6"/>
    <p:sldId id="294" r:id="rId7"/>
    <p:sldId id="295" r:id="rId8"/>
    <p:sldId id="296" r:id="rId9"/>
    <p:sldId id="275" r:id="rId10"/>
    <p:sldId id="297" r:id="rId11"/>
    <p:sldId id="298" r:id="rId12"/>
    <p:sldId id="299" r:id="rId13"/>
    <p:sldId id="301" r:id="rId14"/>
    <p:sldId id="302" r:id="rId15"/>
    <p:sldId id="305" r:id="rId16"/>
    <p:sldId id="300" r:id="rId17"/>
    <p:sldId id="303" r:id="rId18"/>
    <p:sldId id="304" r:id="rId19"/>
    <p:sldId id="292" r:id="rId20"/>
    <p:sldId id="306" r:id="rId21"/>
    <p:sldId id="309" r:id="rId22"/>
    <p:sldId id="307" r:id="rId23"/>
    <p:sldId id="312" r:id="rId24"/>
    <p:sldId id="310" r:id="rId25"/>
    <p:sldId id="308" r:id="rId26"/>
    <p:sldId id="313" r:id="rId27"/>
    <p:sldId id="316" r:id="rId28"/>
    <p:sldId id="314" r:id="rId29"/>
    <p:sldId id="315" r:id="rId30"/>
    <p:sldId id="317" r:id="rId31"/>
    <p:sldId id="318" r:id="rId32"/>
    <p:sldId id="319" r:id="rId33"/>
    <p:sldId id="320" r:id="rId34"/>
    <p:sldId id="354" r:id="rId35"/>
    <p:sldId id="355" r:id="rId36"/>
    <p:sldId id="321" r:id="rId37"/>
    <p:sldId id="322" r:id="rId38"/>
    <p:sldId id="323" r:id="rId39"/>
    <p:sldId id="324" r:id="rId40"/>
    <p:sldId id="263" r:id="rId41"/>
    <p:sldId id="259" r:id="rId42"/>
    <p:sldId id="327" r:id="rId43"/>
    <p:sldId id="281" r:id="rId44"/>
    <p:sldId id="283" r:id="rId45"/>
    <p:sldId id="325" r:id="rId46"/>
    <p:sldId id="326" r:id="rId47"/>
    <p:sldId id="330" r:id="rId48"/>
    <p:sldId id="280" r:id="rId49"/>
    <p:sldId id="284" r:id="rId50"/>
    <p:sldId id="266" r:id="rId51"/>
    <p:sldId id="285" r:id="rId52"/>
    <p:sldId id="286" r:id="rId53"/>
    <p:sldId id="332" r:id="rId54"/>
    <p:sldId id="333" r:id="rId55"/>
    <p:sldId id="339" r:id="rId56"/>
    <p:sldId id="348" r:id="rId57"/>
    <p:sldId id="334" r:id="rId58"/>
    <p:sldId id="335" r:id="rId59"/>
    <p:sldId id="336" r:id="rId60"/>
    <p:sldId id="337" r:id="rId61"/>
    <p:sldId id="338" r:id="rId62"/>
    <p:sldId id="340" r:id="rId63"/>
    <p:sldId id="346" r:id="rId64"/>
    <p:sldId id="341" r:id="rId65"/>
    <p:sldId id="343" r:id="rId66"/>
    <p:sldId id="347" r:id="rId67"/>
    <p:sldId id="349" r:id="rId68"/>
    <p:sldId id="350" r:id="rId69"/>
    <p:sldId id="351" r:id="rId70"/>
    <p:sldId id="352" r:id="rId71"/>
    <p:sldId id="353" r:id="rId72"/>
    <p:sldId id="356" r:id="rId7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137CD4"/>
    <a:srgbClr val="000000"/>
    <a:srgbClr val="EE1C24"/>
    <a:srgbClr val="2A2829"/>
    <a:srgbClr val="FEE729"/>
    <a:srgbClr val="FF4D4D"/>
    <a:srgbClr val="37AFC8"/>
    <a:srgbClr val="CD1F26"/>
    <a:srgbClr val="E223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0" autoAdjust="0"/>
    <p:restoredTop sz="96433" autoAdjust="0"/>
  </p:normalViewPr>
  <p:slideViewPr>
    <p:cSldViewPr snapToGrid="0">
      <p:cViewPr varScale="1">
        <p:scale>
          <a:sx n="107" d="100"/>
          <a:sy n="107" d="100"/>
        </p:scale>
        <p:origin x="612" y="9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kan ŞİRİN" userId="7f10ce1d6aaf8c5d" providerId="LiveId" clId="{ADDDD49F-E6FE-471A-8F40-E28FCF7772BE}"/>
    <pc:docChg chg="custSel delSld modSld">
      <pc:chgData name="Erkan ŞİRİN" userId="7f10ce1d6aaf8c5d" providerId="LiveId" clId="{ADDDD49F-E6FE-471A-8F40-E28FCF7772BE}" dt="2019-05-16T19:54:45.091" v="28" actId="1076"/>
      <pc:docMkLst>
        <pc:docMk/>
      </pc:docMkLst>
      <pc:sldChg chg="delSp modSp">
        <pc:chgData name="Erkan ŞİRİN" userId="7f10ce1d6aaf8c5d" providerId="LiveId" clId="{ADDDD49F-E6FE-471A-8F40-E28FCF7772BE}" dt="2019-05-16T19:54:45.091" v="28" actId="1076"/>
        <pc:sldMkLst>
          <pc:docMk/>
          <pc:sldMk cId="1416118015" sldId="257"/>
        </pc:sldMkLst>
        <pc:spChg chg="mod">
          <ac:chgData name="Erkan ŞİRİN" userId="7f10ce1d6aaf8c5d" providerId="LiveId" clId="{ADDDD49F-E6FE-471A-8F40-E28FCF7772BE}" dt="2019-05-16T19:54:45.091" v="28" actId="1076"/>
          <ac:spMkLst>
            <pc:docMk/>
            <pc:sldMk cId="1416118015" sldId="257"/>
            <ac:spMk id="16" creationId="{00000000-0000-0000-0000-000000000000}"/>
          </ac:spMkLst>
        </pc:spChg>
        <pc:spChg chg="del mod">
          <ac:chgData name="Erkan ŞİRİN" userId="7f10ce1d6aaf8c5d" providerId="LiveId" clId="{ADDDD49F-E6FE-471A-8F40-E28FCF7772BE}" dt="2019-05-16T19:53:57.671" v="12" actId="478"/>
          <ac:spMkLst>
            <pc:docMk/>
            <pc:sldMk cId="1416118015" sldId="257"/>
            <ac:spMk id="23" creationId="{C2C63ABD-57A2-4B7C-9F31-BFE480F9CB6C}"/>
          </ac:spMkLst>
        </pc:spChg>
        <pc:picChg chg="del">
          <ac:chgData name="Erkan ŞİRİN" userId="7f10ce1d6aaf8c5d" providerId="LiveId" clId="{ADDDD49F-E6FE-471A-8F40-E28FCF7772BE}" dt="2019-05-16T19:53:49.661" v="10" actId="478"/>
          <ac:picMkLst>
            <pc:docMk/>
            <pc:sldMk cId="1416118015" sldId="257"/>
            <ac:picMk id="9" creationId="{6E5F8433-2147-47BD-94E0-87F3C2902310}"/>
          </ac:picMkLst>
        </pc:picChg>
      </pc:sldChg>
      <pc:sldChg chg="del">
        <pc:chgData name="Erkan ŞİRİN" userId="7f10ce1d6aaf8c5d" providerId="LiveId" clId="{ADDDD49F-E6FE-471A-8F40-E28FCF7772BE}" dt="2019-05-16T19:54:07.066" v="16" actId="2696"/>
        <pc:sldMkLst>
          <pc:docMk/>
          <pc:sldMk cId="4025347232" sldId="311"/>
        </pc:sldMkLst>
      </pc:sldChg>
      <pc:sldChg chg="del">
        <pc:chgData name="Erkan ŞİRİN" userId="7f10ce1d6aaf8c5d" providerId="LiveId" clId="{ADDDD49F-E6FE-471A-8F40-E28FCF7772BE}" dt="2019-05-16T19:54:06.233" v="15" actId="2696"/>
        <pc:sldMkLst>
          <pc:docMk/>
          <pc:sldMk cId="2883417890" sldId="32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7F576-AE14-466D-AA6B-335273622B21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0BD3E-EF63-48CD-BA60-F7ED6F94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08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0BD3E-EF63-48CD-BA60-F7ED6F94ED1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60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Bir çok bilgisayarın işlemci, ana bellek ve depolama güçlerini</a:t>
            </a:r>
            <a:r>
              <a:rPr lang="tr-TR" baseline="0" dirty="0"/>
              <a:t> birleştirip kullanması.</a:t>
            </a:r>
          </a:p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0BD3E-EF63-48CD-BA60-F7ED6F94ED1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78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Bir çok bilgisayarın işlemci, ana bellek ve depolama güçlerini</a:t>
            </a:r>
            <a:r>
              <a:rPr lang="tr-TR" baseline="0" dirty="0"/>
              <a:t> </a:t>
            </a:r>
            <a:r>
              <a:rPr lang="tr-TR" baseline="0"/>
              <a:t>birleştirip kullanması.</a:t>
            </a:r>
          </a:p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0BD3E-EF63-48CD-BA60-F7ED6F94ED1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6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Bir çok bilgisayarın işlemci, ana bellek ve depolama güçlerini</a:t>
            </a:r>
            <a:r>
              <a:rPr lang="tr-TR" baseline="0" dirty="0"/>
              <a:t> </a:t>
            </a:r>
            <a:r>
              <a:rPr lang="tr-TR" baseline="0"/>
              <a:t>birleştirip kullanması.</a:t>
            </a:r>
          </a:p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0BD3E-EF63-48CD-BA60-F7ED6F94ED1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2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Bir çok bilgisayarın işlemci, ana bellek ve depolama güçlerini</a:t>
            </a:r>
            <a:r>
              <a:rPr lang="tr-TR" baseline="0" dirty="0"/>
              <a:t> </a:t>
            </a:r>
            <a:r>
              <a:rPr lang="tr-TR" baseline="0"/>
              <a:t>birleştirip kullanması.</a:t>
            </a:r>
          </a:p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0BD3E-EF63-48CD-BA60-F7ED6F94ED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59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4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1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70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91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6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18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36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6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50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95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A066D-271F-4C1A-B89A-0705A7689EE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6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odatadriven.com/images/bigdatasurvey/godatadriven-bigdatasurvey2017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5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0.JPG"/><Relationship Id="rId21" Type="http://schemas.openxmlformats.org/officeDocument/2006/relationships/image" Target="../media/image88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jpg"/><Relationship Id="rId19" Type="http://schemas.openxmlformats.org/officeDocument/2006/relationships/image" Target="../media/image86.jpeg"/><Relationship Id="rId4" Type="http://schemas.openxmlformats.org/officeDocument/2006/relationships/image" Target="../media/image71.jp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jpe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gi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112.png"/><Relationship Id="rId4" Type="http://schemas.openxmlformats.org/officeDocument/2006/relationships/image" Target="../media/image111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s://tr.flightaware.com/live/airport_status_bigmap.rvt?airport=KJFK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jpg"/><Relationship Id="rId7" Type="http://schemas.openxmlformats.org/officeDocument/2006/relationships/image" Target="../media/image120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jpeg"/><Relationship Id="rId5" Type="http://schemas.openxmlformats.org/officeDocument/2006/relationships/image" Target="../media/image118.gif"/><Relationship Id="rId4" Type="http://schemas.openxmlformats.org/officeDocument/2006/relationships/image" Target="../media/image11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gif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28.gif"/><Relationship Id="rId4" Type="http://schemas.openxmlformats.org/officeDocument/2006/relationships/image" Target="../media/image12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4.png"/><Relationship Id="rId4" Type="http://schemas.openxmlformats.org/officeDocument/2006/relationships/image" Target="../media/image12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2684930" y="2411506"/>
            <a:ext cx="7037294" cy="1878106"/>
          </a:xfrm>
        </p:spPr>
        <p:txBody>
          <a:bodyPr>
            <a:noAutofit/>
          </a:bodyPr>
          <a:lstStyle/>
          <a:p>
            <a:r>
              <a:rPr lang="tr-TR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Büyük Veri ve Spark Giriş</a:t>
            </a:r>
            <a:endParaRPr lang="en-US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11801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865238"/>
            <a:ext cx="9144000" cy="1228673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Veri depolama kapasitesi ve onu işleme gücü çok arttı.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2E53D02-2A6B-403F-8F34-1BB0D68B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82" y="2545327"/>
            <a:ext cx="3447435" cy="3447435"/>
          </a:xfrm>
          <a:prstGeom prst="rect">
            <a:avLst/>
          </a:prstGeom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D5ECCE98-2C62-4D9A-81AF-E82F17DECA71}"/>
              </a:ext>
            </a:extLst>
          </p:cNvPr>
          <p:cNvSpPr/>
          <p:nvPr/>
        </p:nvSpPr>
        <p:spPr>
          <a:xfrm>
            <a:off x="8895936" y="6259512"/>
            <a:ext cx="30503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200" dirty="0"/>
              <a:t>Görsel kaynak:</a:t>
            </a:r>
          </a:p>
          <a:p>
            <a:r>
              <a:rPr lang="tr-TR" sz="1200" dirty="0"/>
              <a:t>https://giphy.com/gifs/gears-542y7MMI8oDle</a:t>
            </a:r>
          </a:p>
        </p:txBody>
      </p:sp>
    </p:spTree>
    <p:extLst>
      <p:ext uri="{BB962C8B-B14F-4D97-AF65-F5344CB8AC3E}">
        <p14:creationId xmlns:p14="http://schemas.microsoft.com/office/powerpoint/2010/main" val="87116996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647127" y="934516"/>
            <a:ext cx="9144000" cy="619072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Bilgi sistemleri çok yaygınlaştı.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D5ECCE98-2C62-4D9A-81AF-E82F17DECA71}"/>
              </a:ext>
            </a:extLst>
          </p:cNvPr>
          <p:cNvSpPr/>
          <p:nvPr/>
        </p:nvSpPr>
        <p:spPr>
          <a:xfrm>
            <a:off x="9753600" y="6220183"/>
            <a:ext cx="20750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200" dirty="0"/>
              <a:t>Görsel kaynak:</a:t>
            </a:r>
          </a:p>
          <a:p>
            <a:r>
              <a:rPr lang="tr-TR" sz="1200" dirty="0"/>
              <a:t>https://business.ecu.edu/mis/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C39E677-9349-4731-ABFB-674C219DE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729" y="1757064"/>
            <a:ext cx="7998542" cy="399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6463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1524000" y="2599766"/>
            <a:ext cx="9144000" cy="1464172"/>
          </a:xfrm>
        </p:spPr>
        <p:txBody>
          <a:bodyPr>
            <a:noAutofit/>
          </a:bodyPr>
          <a:lstStyle/>
          <a:p>
            <a:r>
              <a:rPr lang="tr-TR" sz="54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Niçin Büyük Veri ile Uğraşmak Zorundayız?</a:t>
            </a:r>
            <a:endParaRPr lang="en-US" sz="54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86445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Veri Artış Tahmini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5" r="17258"/>
          <a:stretch/>
        </p:blipFill>
        <p:spPr>
          <a:xfrm>
            <a:off x="1540931" y="948268"/>
            <a:ext cx="9028746" cy="5257114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9100849" y="6071693"/>
            <a:ext cx="279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/>
              <a:t>Kaynak: </a:t>
            </a:r>
            <a:r>
              <a:rPr lang="en-US" sz="800" dirty="0"/>
              <a:t>https://www.seagate.com/files/www-content/our-story/trends/files/Seagate-WP-DataAge2025-March-2017.pdf</a:t>
            </a:r>
          </a:p>
        </p:txBody>
      </p:sp>
    </p:spTree>
    <p:extLst>
      <p:ext uri="{BB962C8B-B14F-4D97-AF65-F5344CB8AC3E}">
        <p14:creationId xmlns:p14="http://schemas.microsoft.com/office/powerpoint/2010/main" val="20050574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Kritik Veri Trendi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9" name="Metin kutusu 8"/>
          <p:cNvSpPr txBox="1"/>
          <p:nvPr/>
        </p:nvSpPr>
        <p:spPr>
          <a:xfrm>
            <a:off x="9277007" y="6082820"/>
            <a:ext cx="2815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/>
              <a:t>Kaynak: </a:t>
            </a:r>
            <a:r>
              <a:rPr lang="en-US" sz="800" dirty="0"/>
              <a:t>https://www.seagate.com/files/www-content/our-story/trends/files/Seagate-WP-DataAge2025-March-2017.pdf</a:t>
            </a: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r="2708"/>
          <a:stretch/>
        </p:blipFill>
        <p:spPr>
          <a:xfrm>
            <a:off x="439624" y="1217324"/>
            <a:ext cx="11582400" cy="44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1196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Kritik Veri Trendi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9" name="Metin kutusu 8"/>
          <p:cNvSpPr txBox="1"/>
          <p:nvPr/>
        </p:nvSpPr>
        <p:spPr>
          <a:xfrm>
            <a:off x="9277007" y="6082820"/>
            <a:ext cx="2815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/>
              <a:t>Kaynak: </a:t>
            </a:r>
            <a:r>
              <a:rPr lang="en-US" sz="800" dirty="0"/>
              <a:t>https://www.seagate.com/files/www-content/our-story/trends/files/Seagate-WP-DataAge2025-March-2017.pdf</a:t>
            </a: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9" r="23330"/>
          <a:stretch/>
        </p:blipFill>
        <p:spPr>
          <a:xfrm>
            <a:off x="363793" y="1119001"/>
            <a:ext cx="8239433" cy="4423352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447605E-2914-4370-AC75-3BD32FD1D5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639" y="4644077"/>
            <a:ext cx="624077" cy="624077"/>
          </a:xfrm>
          <a:prstGeom prst="rect">
            <a:avLst/>
          </a:prstGeom>
        </p:spPr>
      </p:pic>
      <p:sp>
        <p:nvSpPr>
          <p:cNvPr id="5" name="Ok: Sağ 4">
            <a:extLst>
              <a:ext uri="{FF2B5EF4-FFF2-40B4-BE49-F238E27FC236}">
                <a16:creationId xmlns:a16="http://schemas.microsoft.com/office/drawing/2014/main" id="{430F7419-2658-4B72-AD95-D187780DF9ED}"/>
              </a:ext>
            </a:extLst>
          </p:cNvPr>
          <p:cNvSpPr/>
          <p:nvPr/>
        </p:nvSpPr>
        <p:spPr>
          <a:xfrm flipH="1">
            <a:off x="8834554" y="4821927"/>
            <a:ext cx="545419" cy="255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Ok: Sağ 7">
            <a:extLst>
              <a:ext uri="{FF2B5EF4-FFF2-40B4-BE49-F238E27FC236}">
                <a16:creationId xmlns:a16="http://schemas.microsoft.com/office/drawing/2014/main" id="{6E1B0012-F9F4-4952-89A6-E9CF9E6960D8}"/>
              </a:ext>
            </a:extLst>
          </p:cNvPr>
          <p:cNvSpPr/>
          <p:nvPr/>
        </p:nvSpPr>
        <p:spPr>
          <a:xfrm flipH="1">
            <a:off x="8834554" y="3132087"/>
            <a:ext cx="545420" cy="255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466885F7-8907-4B11-8645-9080D550FA84}"/>
              </a:ext>
            </a:extLst>
          </p:cNvPr>
          <p:cNvSpPr/>
          <p:nvPr/>
        </p:nvSpPr>
        <p:spPr>
          <a:xfrm>
            <a:off x="9463457" y="2480922"/>
            <a:ext cx="23647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err="1">
                <a:solidFill>
                  <a:srgbClr val="FF4D4D"/>
                </a:solidFill>
                <a:latin typeface="Roboto"/>
              </a:rPr>
              <a:t>Big</a:t>
            </a:r>
            <a:r>
              <a:rPr lang="tr-TR" sz="2000" dirty="0">
                <a:solidFill>
                  <a:srgbClr val="FF4D4D"/>
                </a:solidFill>
                <a:latin typeface="Roboto"/>
              </a:rPr>
              <a:t> Data</a:t>
            </a:r>
          </a:p>
          <a:p>
            <a:r>
              <a:rPr lang="tr-TR" sz="2000" dirty="0">
                <a:solidFill>
                  <a:srgbClr val="FF4D4D"/>
                </a:solidFill>
                <a:latin typeface="Roboto"/>
              </a:rPr>
              <a:t>Machine Learning</a:t>
            </a:r>
          </a:p>
          <a:p>
            <a:r>
              <a:rPr lang="tr-TR" sz="2000" dirty="0" err="1">
                <a:solidFill>
                  <a:srgbClr val="FF4D4D"/>
                </a:solidFill>
                <a:latin typeface="Roboto"/>
              </a:rPr>
              <a:t>Statistics</a:t>
            </a:r>
            <a:endParaRPr lang="tr-TR" sz="2000" dirty="0">
              <a:solidFill>
                <a:srgbClr val="FF4D4D"/>
              </a:solidFill>
              <a:latin typeface="Roboto"/>
            </a:endParaRPr>
          </a:p>
          <a:p>
            <a:r>
              <a:rPr lang="tr-TR" sz="2000" dirty="0">
                <a:solidFill>
                  <a:srgbClr val="FF4D4D"/>
                </a:solidFill>
                <a:latin typeface="Roboto"/>
              </a:rPr>
              <a:t>AI, </a:t>
            </a:r>
            <a:r>
              <a:rPr lang="tr-TR" sz="2000" dirty="0" err="1">
                <a:solidFill>
                  <a:srgbClr val="FF4D4D"/>
                </a:solidFill>
                <a:latin typeface="Roboto"/>
              </a:rPr>
              <a:t>Deep</a:t>
            </a:r>
            <a:r>
              <a:rPr lang="tr-TR" sz="2000" dirty="0">
                <a:solidFill>
                  <a:srgbClr val="FF4D4D"/>
                </a:solidFill>
                <a:latin typeface="Roboto"/>
              </a:rPr>
              <a:t> Learning</a:t>
            </a:r>
          </a:p>
          <a:p>
            <a:r>
              <a:rPr lang="tr-TR" sz="2000" dirty="0">
                <a:solidFill>
                  <a:srgbClr val="FF4D4D"/>
                </a:solidFill>
                <a:latin typeface="Roboto"/>
              </a:rPr>
              <a:t>……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67468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3BBC7655-C4E7-402B-8D43-12971C66083E}"/>
              </a:ext>
            </a:extLst>
          </p:cNvPr>
          <p:cNvSpPr/>
          <p:nvPr/>
        </p:nvSpPr>
        <p:spPr>
          <a:xfrm>
            <a:off x="5260258" y="2260833"/>
            <a:ext cx="63909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Roboto"/>
              </a:rPr>
              <a:t>Over the last four years, </a:t>
            </a:r>
            <a:r>
              <a:rPr lang="en-US" dirty="0" err="1">
                <a:latin typeface="Roboto"/>
              </a:rPr>
              <a:t>Reinventure</a:t>
            </a:r>
            <a:r>
              <a:rPr lang="en-US" dirty="0">
                <a:latin typeface="Roboto"/>
              </a:rPr>
              <a:t> has worked at the</a:t>
            </a:r>
          </a:p>
          <a:p>
            <a:pPr algn="ctr"/>
            <a:r>
              <a:rPr lang="en-US" dirty="0" err="1">
                <a:latin typeface="Roboto"/>
              </a:rPr>
              <a:t>centre</a:t>
            </a:r>
            <a:r>
              <a:rPr lang="en-US" dirty="0">
                <a:latin typeface="Roboto"/>
              </a:rPr>
              <a:t> of Australia’s fintech community, investing in the</a:t>
            </a:r>
          </a:p>
          <a:p>
            <a:pPr algn="ctr"/>
            <a:r>
              <a:rPr lang="en-US" dirty="0">
                <a:latin typeface="Roboto"/>
              </a:rPr>
              <a:t>likes of Data Republic, </a:t>
            </a:r>
            <a:r>
              <a:rPr lang="en-US" dirty="0" err="1">
                <a:latin typeface="Roboto"/>
              </a:rPr>
              <a:t>HyperAnna</a:t>
            </a:r>
            <a:r>
              <a:rPr lang="en-US" dirty="0">
                <a:latin typeface="Roboto"/>
              </a:rPr>
              <a:t> and </a:t>
            </a:r>
            <a:r>
              <a:rPr lang="en-US" dirty="0" err="1">
                <a:latin typeface="Roboto"/>
              </a:rPr>
              <a:t>Basiq</a:t>
            </a:r>
            <a:r>
              <a:rPr lang="en-US" dirty="0">
                <a:latin typeface="Roboto"/>
              </a:rPr>
              <a:t>. As a result</a:t>
            </a:r>
          </a:p>
          <a:p>
            <a:pPr algn="ctr"/>
            <a:r>
              <a:rPr lang="en-US" dirty="0">
                <a:latin typeface="Roboto"/>
              </a:rPr>
              <a:t>of these experiences, </a:t>
            </a:r>
            <a:endParaRPr lang="tr-TR" dirty="0">
              <a:latin typeface="Roboto"/>
            </a:endParaRPr>
          </a:p>
          <a:p>
            <a:pPr algn="ctr"/>
            <a:r>
              <a:rPr lang="en-US" sz="2000" b="1" dirty="0">
                <a:solidFill>
                  <a:srgbClr val="FF4D4D"/>
                </a:solidFill>
                <a:latin typeface="Roboto"/>
              </a:rPr>
              <a:t>we have formed a deeply held</a:t>
            </a:r>
          </a:p>
          <a:p>
            <a:pPr algn="ctr"/>
            <a:r>
              <a:rPr lang="en-US" sz="2000" b="1" dirty="0">
                <a:solidFill>
                  <a:srgbClr val="FF4D4D"/>
                </a:solidFill>
                <a:latin typeface="Roboto"/>
              </a:rPr>
              <a:t>belief that </a:t>
            </a:r>
            <a:r>
              <a:rPr lang="en-US" sz="2000" b="1" u="sng" dirty="0">
                <a:solidFill>
                  <a:srgbClr val="FF4D4D"/>
                </a:solidFill>
                <a:latin typeface="Roboto"/>
              </a:rPr>
              <a:t>data is the single biggest lever </a:t>
            </a:r>
            <a:r>
              <a:rPr lang="en-US" sz="2000" b="1" dirty="0">
                <a:solidFill>
                  <a:srgbClr val="FF4D4D"/>
                </a:solidFill>
                <a:latin typeface="Roboto"/>
              </a:rPr>
              <a:t>for</a:t>
            </a:r>
          </a:p>
          <a:p>
            <a:pPr algn="ctr"/>
            <a:r>
              <a:rPr lang="en-US" sz="2000" b="1" dirty="0">
                <a:solidFill>
                  <a:srgbClr val="FF4D4D"/>
                </a:solidFill>
                <a:latin typeface="Roboto"/>
              </a:rPr>
              <a:t>microeconomic </a:t>
            </a:r>
            <a:r>
              <a:rPr lang="tr-TR" sz="2000" b="1" dirty="0">
                <a:solidFill>
                  <a:srgbClr val="FF4D4D"/>
                </a:solidFill>
                <a:latin typeface="Roboto"/>
              </a:rPr>
              <a:t>C</a:t>
            </a:r>
            <a:r>
              <a:rPr lang="en-US" sz="2000" b="1" dirty="0">
                <a:solidFill>
                  <a:srgbClr val="FF4D4D"/>
                </a:solidFill>
                <a:latin typeface="Roboto"/>
              </a:rPr>
              <a:t> social reform in the next two</a:t>
            </a:r>
          </a:p>
          <a:p>
            <a:pPr algn="ctr"/>
            <a:r>
              <a:rPr lang="en-US" sz="2000" b="1" dirty="0">
                <a:solidFill>
                  <a:srgbClr val="FF4D4D"/>
                </a:solidFill>
                <a:latin typeface="Roboto"/>
              </a:rPr>
              <a:t>decade, and needs to be a material part of policy and</a:t>
            </a:r>
            <a:r>
              <a:rPr lang="tr-TR" sz="2000" b="1" dirty="0">
                <a:solidFill>
                  <a:srgbClr val="FF4D4D"/>
                </a:solidFill>
                <a:latin typeface="Roboto"/>
              </a:rPr>
              <a:t> </a:t>
            </a:r>
            <a:r>
              <a:rPr lang="en-US" sz="2000" b="1" dirty="0">
                <a:solidFill>
                  <a:srgbClr val="FF4D4D"/>
                </a:solidFill>
                <a:latin typeface="Roboto"/>
              </a:rPr>
              <a:t>trade consideration at all levels of thinking in the public</a:t>
            </a:r>
            <a:r>
              <a:rPr lang="tr-TR" sz="2000" b="1" dirty="0">
                <a:solidFill>
                  <a:srgbClr val="FF4D4D"/>
                </a:solidFill>
                <a:latin typeface="Roboto"/>
              </a:rPr>
              <a:t> </a:t>
            </a:r>
            <a:r>
              <a:rPr lang="en-US" sz="2000" b="1" dirty="0">
                <a:solidFill>
                  <a:srgbClr val="FF4D4D"/>
                </a:solidFill>
                <a:latin typeface="Roboto"/>
              </a:rPr>
              <a:t>and private sector.</a:t>
            </a:r>
            <a:endParaRPr lang="tr-TR" sz="2000" b="1" dirty="0">
              <a:solidFill>
                <a:srgbClr val="FF4D4D"/>
              </a:solidFill>
              <a:latin typeface="Roboto"/>
            </a:endParaRP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6E737B08-5C1A-4C68-81C9-5AEF491C6529}"/>
              </a:ext>
            </a:extLst>
          </p:cNvPr>
          <p:cNvSpPr/>
          <p:nvPr/>
        </p:nvSpPr>
        <p:spPr>
          <a:xfrm>
            <a:off x="7816645" y="6259135"/>
            <a:ext cx="43753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200" dirty="0"/>
              <a:t>Kaynak: http://reinventure.com.au/wp-content/uploads/2016/10/GlobalDataWarsReportReinventure.pdf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5CBA1DB-03F9-409B-A281-8C7146D43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6" b="1701"/>
          <a:stretch/>
        </p:blipFill>
        <p:spPr>
          <a:xfrm>
            <a:off x="461041" y="629264"/>
            <a:ext cx="4505325" cy="54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91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sim 9">
            <a:extLst>
              <a:ext uri="{FF2B5EF4-FFF2-40B4-BE49-F238E27FC236}">
                <a16:creationId xmlns:a16="http://schemas.microsoft.com/office/drawing/2014/main" id="{9AEB6DEB-843E-46D7-ABC5-DCDEEBDAA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613" y="1048364"/>
            <a:ext cx="8160774" cy="4590435"/>
          </a:xfrm>
          <a:prstGeom prst="rect">
            <a:avLst/>
          </a:prstGeom>
        </p:spPr>
      </p:pic>
      <p:sp>
        <p:nvSpPr>
          <p:cNvPr id="11" name="Dikdörtgen 10">
            <a:extLst>
              <a:ext uri="{FF2B5EF4-FFF2-40B4-BE49-F238E27FC236}">
                <a16:creationId xmlns:a16="http://schemas.microsoft.com/office/drawing/2014/main" id="{766A35B1-E763-4D2C-9775-9A19A0B63BF1}"/>
              </a:ext>
            </a:extLst>
          </p:cNvPr>
          <p:cNvSpPr/>
          <p:nvPr/>
        </p:nvSpPr>
        <p:spPr>
          <a:xfrm>
            <a:off x="7207045" y="6202996"/>
            <a:ext cx="48079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200" dirty="0"/>
              <a:t>Kaynak:</a:t>
            </a:r>
          </a:p>
          <a:p>
            <a:r>
              <a:rPr lang="tr-TR" sz="1200" dirty="0"/>
              <a:t>https://medium.com/@adeolaadesina/data-is-the-new-oil-2947ed8804f6</a:t>
            </a:r>
          </a:p>
        </p:txBody>
      </p:sp>
    </p:spTree>
    <p:extLst>
      <p:ext uri="{BB962C8B-B14F-4D97-AF65-F5344CB8AC3E}">
        <p14:creationId xmlns:p14="http://schemas.microsoft.com/office/powerpoint/2010/main" val="44772784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3BBC7655-C4E7-402B-8D43-12971C66083E}"/>
              </a:ext>
            </a:extLst>
          </p:cNvPr>
          <p:cNvSpPr/>
          <p:nvPr/>
        </p:nvSpPr>
        <p:spPr>
          <a:xfrm>
            <a:off x="7256207" y="2278052"/>
            <a:ext cx="46211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121212"/>
                </a:solidFill>
                <a:latin typeface="MiloTE"/>
              </a:rPr>
              <a:t>A century ago, the resource in question was oil. Now similar concerns are being raised by the giants that deal in </a:t>
            </a:r>
            <a:r>
              <a:rPr lang="en-US" sz="2400" i="1" dirty="0">
                <a:solidFill>
                  <a:srgbClr val="121212"/>
                </a:solidFill>
                <a:latin typeface="MiloTE"/>
              </a:rPr>
              <a:t>data, the oil of the digital era</a:t>
            </a:r>
            <a:r>
              <a:rPr lang="en-US" sz="2400" dirty="0">
                <a:solidFill>
                  <a:srgbClr val="121212"/>
                </a:solidFill>
                <a:latin typeface="MiloTE"/>
              </a:rPr>
              <a:t>. These titans—Alphabet (Google’s parent company), Amazon, Apple, Facebook and Microsoft—look unstoppable. </a:t>
            </a:r>
            <a:endParaRPr lang="tr-TR" sz="2400" dirty="0">
              <a:latin typeface="Roboto"/>
            </a:endParaRPr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1839C123-2BBD-4DFC-8EB9-F03FB42F472C}"/>
              </a:ext>
            </a:extLst>
          </p:cNvPr>
          <p:cNvGrpSpPr/>
          <p:nvPr/>
        </p:nvGrpSpPr>
        <p:grpSpPr>
          <a:xfrm>
            <a:off x="185122" y="133187"/>
            <a:ext cx="6905625" cy="6724813"/>
            <a:chOff x="185122" y="133187"/>
            <a:chExt cx="6905625" cy="6724813"/>
          </a:xfrm>
        </p:grpSpPr>
        <p:pic>
          <p:nvPicPr>
            <p:cNvPr id="4" name="Resim 3">
              <a:extLst>
                <a:ext uri="{FF2B5EF4-FFF2-40B4-BE49-F238E27FC236}">
                  <a16:creationId xmlns:a16="http://schemas.microsoft.com/office/drawing/2014/main" id="{5C94FF74-8664-478E-B5AA-B3C63C05A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122" y="1114425"/>
              <a:ext cx="6905625" cy="5743575"/>
            </a:xfrm>
            <a:prstGeom prst="rect">
              <a:avLst/>
            </a:prstGeom>
          </p:spPr>
        </p:pic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B2664951-D4EB-45E4-BD02-A286098FC1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72" t="19892" r="18172" b="19974"/>
            <a:stretch/>
          </p:blipFill>
          <p:spPr>
            <a:xfrm>
              <a:off x="2595717" y="133187"/>
              <a:ext cx="2349910" cy="11654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5837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>
            <a:extLst>
              <a:ext uri="{FF2B5EF4-FFF2-40B4-BE49-F238E27FC236}">
                <a16:creationId xmlns:a16="http://schemas.microsoft.com/office/drawing/2014/main" id="{C037E2FE-741D-4F27-91E8-E1CD2520EA93}"/>
              </a:ext>
            </a:extLst>
          </p:cNvPr>
          <p:cNvSpPr/>
          <p:nvPr/>
        </p:nvSpPr>
        <p:spPr>
          <a:xfrm>
            <a:off x="1892709" y="493256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United Nations issued a</a:t>
            </a:r>
            <a:r>
              <a:rPr lang="tr-TR" dirty="0"/>
              <a:t> </a:t>
            </a:r>
            <a:r>
              <a:rPr lang="en-US" dirty="0"/>
              <a:t>report entitled</a:t>
            </a:r>
            <a:r>
              <a:rPr lang="tr-TR" dirty="0"/>
              <a:t> </a:t>
            </a:r>
            <a:r>
              <a:rPr lang="en-US" dirty="0"/>
              <a:t>Big Data for Development: Opportunities and Challenges</a:t>
            </a:r>
            <a:r>
              <a:rPr lang="tr-TR" dirty="0"/>
              <a:t> </a:t>
            </a:r>
            <a:r>
              <a:rPr lang="en-US" dirty="0"/>
              <a:t>(</a:t>
            </a:r>
            <a:r>
              <a:rPr lang="en-US" dirty="0" err="1"/>
              <a:t>Letouzé</a:t>
            </a:r>
            <a:r>
              <a:rPr lang="en-US" dirty="0"/>
              <a:t>, 2012). It aims to outline the main concerns about</a:t>
            </a:r>
            <a:r>
              <a:rPr lang="tr-TR" dirty="0"/>
              <a:t> </a:t>
            </a:r>
            <a:r>
              <a:rPr lang="en-US" dirty="0"/>
              <a:t>Big Data challenges and to foster the dialogue about how Big Data</a:t>
            </a:r>
            <a:r>
              <a:rPr lang="tr-TR" dirty="0"/>
              <a:t> </a:t>
            </a:r>
            <a:r>
              <a:rPr lang="en-US" dirty="0"/>
              <a:t>can serve the international development.</a:t>
            </a:r>
            <a:endParaRPr lang="tr-TR" dirty="0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840AC188-D8C9-47D0-8E96-464D54F9FBA7}"/>
              </a:ext>
            </a:extLst>
          </p:cNvPr>
          <p:cNvSpPr/>
          <p:nvPr/>
        </p:nvSpPr>
        <p:spPr>
          <a:xfrm>
            <a:off x="1130709" y="11867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Obama Administration launched Big Data</a:t>
            </a:r>
            <a:r>
              <a:rPr lang="tr-TR" dirty="0"/>
              <a:t> </a:t>
            </a:r>
            <a:r>
              <a:rPr lang="en-US" dirty="0"/>
              <a:t>Research and Development Initiative (Weiss and </a:t>
            </a:r>
            <a:r>
              <a:rPr lang="en-US" dirty="0" err="1"/>
              <a:t>Zgorski</a:t>
            </a:r>
            <a:r>
              <a:rPr lang="en-US" dirty="0"/>
              <a:t>, 2012) with a budget of 200 million. </a:t>
            </a:r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2C6EFF6F-34F7-42E4-B301-B4B5EF3A5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052" y="753704"/>
            <a:ext cx="1771650" cy="1771650"/>
          </a:xfrm>
          <a:prstGeom prst="rect">
            <a:avLst/>
          </a:prstGeom>
        </p:spPr>
      </p:pic>
      <p:sp>
        <p:nvSpPr>
          <p:cNvPr id="21" name="Dikdörtgen 20">
            <a:extLst>
              <a:ext uri="{FF2B5EF4-FFF2-40B4-BE49-F238E27FC236}">
                <a16:creationId xmlns:a16="http://schemas.microsoft.com/office/drawing/2014/main" id="{5F25A781-2117-42F8-BF15-364182AB76C3}"/>
              </a:ext>
            </a:extLst>
          </p:cNvPr>
          <p:cNvSpPr/>
          <p:nvPr/>
        </p:nvSpPr>
        <p:spPr>
          <a:xfrm>
            <a:off x="5053780" y="3119320"/>
            <a:ext cx="53782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Japan, Big Data development</a:t>
            </a:r>
            <a:r>
              <a:rPr lang="tr-TR" dirty="0"/>
              <a:t> </a:t>
            </a:r>
            <a:r>
              <a:rPr lang="en-US" dirty="0"/>
              <a:t>became one important axe of the national technological strategy</a:t>
            </a:r>
            <a:r>
              <a:rPr lang="tr-TR" dirty="0"/>
              <a:t> </a:t>
            </a:r>
            <a:r>
              <a:rPr lang="en-US" dirty="0"/>
              <a:t>in July 2012 (Chen et al., 2014b). </a:t>
            </a:r>
            <a:endParaRPr lang="tr-TR" dirty="0"/>
          </a:p>
        </p:txBody>
      </p:sp>
      <p:pic>
        <p:nvPicPr>
          <p:cNvPr id="23" name="Resim 22">
            <a:extLst>
              <a:ext uri="{FF2B5EF4-FFF2-40B4-BE49-F238E27FC236}">
                <a16:creationId xmlns:a16="http://schemas.microsoft.com/office/drawing/2014/main" id="{7DC68321-31B4-43AA-848F-841D94A136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46" y="2725480"/>
            <a:ext cx="2516622" cy="1711009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B426648F-D52B-44A0-B56D-613DA51B5C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376" y="4464618"/>
            <a:ext cx="2042652" cy="2042652"/>
          </a:xfrm>
          <a:prstGeom prst="rect">
            <a:avLst/>
          </a:prstGeom>
        </p:spPr>
      </p:pic>
      <p:sp>
        <p:nvSpPr>
          <p:cNvPr id="26" name="Unvan 1">
            <a:extLst>
              <a:ext uri="{FF2B5EF4-FFF2-40B4-BE49-F238E27FC236}">
                <a16:creationId xmlns:a16="http://schemas.microsoft.com/office/drawing/2014/main" id="{48A5BB63-375F-4755-AB2C-226463190F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2612" y="220493"/>
            <a:ext cx="5540137" cy="675975"/>
          </a:xfrm>
        </p:spPr>
        <p:txBody>
          <a:bodyPr>
            <a:norm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Farkında Olanlar Var!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2E765370-1C6A-40DA-9447-5DA311CD0396}"/>
              </a:ext>
            </a:extLst>
          </p:cNvPr>
          <p:cNvSpPr/>
          <p:nvPr/>
        </p:nvSpPr>
        <p:spPr>
          <a:xfrm>
            <a:off x="5161935" y="1474839"/>
            <a:ext cx="589936" cy="311539"/>
          </a:xfrm>
          <a:prstGeom prst="rect">
            <a:avLst/>
          </a:prstGeom>
          <a:noFill/>
          <a:ln w="38100">
            <a:solidFill>
              <a:srgbClr val="FF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Dikdörtgen 27">
            <a:extLst>
              <a:ext uri="{FF2B5EF4-FFF2-40B4-BE49-F238E27FC236}">
                <a16:creationId xmlns:a16="http://schemas.microsoft.com/office/drawing/2014/main" id="{6B78820A-87A4-40CA-BC65-22C04FC1D5D8}"/>
              </a:ext>
            </a:extLst>
          </p:cNvPr>
          <p:cNvSpPr/>
          <p:nvPr/>
        </p:nvSpPr>
        <p:spPr>
          <a:xfrm>
            <a:off x="9605679" y="3427224"/>
            <a:ext cx="589936" cy="311539"/>
          </a:xfrm>
          <a:prstGeom prst="rect">
            <a:avLst/>
          </a:prstGeom>
          <a:noFill/>
          <a:ln w="38100">
            <a:solidFill>
              <a:srgbClr val="FF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9" name="Dikdörtgen 28">
            <a:extLst>
              <a:ext uri="{FF2B5EF4-FFF2-40B4-BE49-F238E27FC236}">
                <a16:creationId xmlns:a16="http://schemas.microsoft.com/office/drawing/2014/main" id="{EF291300-0E80-41FC-82C7-A48C02449F97}"/>
              </a:ext>
            </a:extLst>
          </p:cNvPr>
          <p:cNvSpPr/>
          <p:nvPr/>
        </p:nvSpPr>
        <p:spPr>
          <a:xfrm>
            <a:off x="7000565" y="5251518"/>
            <a:ext cx="589936" cy="311539"/>
          </a:xfrm>
          <a:prstGeom prst="rect">
            <a:avLst/>
          </a:prstGeom>
          <a:noFill/>
          <a:ln w="38100">
            <a:solidFill>
              <a:srgbClr val="FF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0848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21" grpId="0"/>
      <p:bldP spid="27" grpId="0" animBg="1"/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3574026" y="304799"/>
            <a:ext cx="5043948" cy="619433"/>
          </a:xfrm>
        </p:spPr>
        <p:txBody>
          <a:bodyPr>
            <a:noAutofit/>
          </a:bodyPr>
          <a:lstStyle/>
          <a:p>
            <a:r>
              <a:rPr lang="tr-TR" sz="40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Sunum Planı</a:t>
            </a:r>
            <a:endParaRPr lang="en-US" sz="40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DC8A280-C738-452F-B627-12CB68E50CC1}"/>
              </a:ext>
            </a:extLst>
          </p:cNvPr>
          <p:cNvSpPr txBox="1"/>
          <p:nvPr/>
        </p:nvSpPr>
        <p:spPr>
          <a:xfrm>
            <a:off x="2943123" y="989370"/>
            <a:ext cx="7964129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tr-TR" sz="2400" dirty="0">
                <a:latin typeface="Roboto"/>
              </a:rPr>
              <a:t>Büyük Veriyi Doğuran Sebepler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r-TR" sz="2400" dirty="0">
                <a:latin typeface="Roboto"/>
              </a:rPr>
              <a:t>Niçin Büyük Veri ile Uğraşmak Zorundayız?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r-TR" sz="2400" dirty="0">
                <a:latin typeface="Roboto"/>
              </a:rPr>
              <a:t>GoDataDriven Büyük 2017 Araştırma Raporu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r-TR" sz="2400" dirty="0">
                <a:latin typeface="Roboto"/>
              </a:rPr>
              <a:t> Büyük Veri için Neler Yapabiliriz?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r-TR" sz="2400" dirty="0">
                <a:latin typeface="Roboto"/>
              </a:rPr>
              <a:t>Apache Hadoop ve Temel Özellikleri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r-TR" sz="2400" dirty="0">
                <a:latin typeface="Roboto"/>
              </a:rPr>
              <a:t>Apache Spark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r-TR" sz="2400" dirty="0">
                <a:latin typeface="Roboto"/>
              </a:rPr>
              <a:t>Gerçek Zamanlı Veri İşleme Sistemi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r-TR" sz="2400" dirty="0">
                <a:latin typeface="Roboto"/>
              </a:rPr>
              <a:t>Spark </a:t>
            </a:r>
            <a:r>
              <a:rPr lang="tr-TR" sz="2400" dirty="0" err="1">
                <a:latin typeface="Roboto"/>
              </a:rPr>
              <a:t>Streaming</a:t>
            </a:r>
            <a:endParaRPr lang="tr-TR" sz="2400" dirty="0">
              <a:latin typeface="Roboto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r-TR" sz="2400" dirty="0">
                <a:latin typeface="Roboto"/>
              </a:rPr>
              <a:t>Diğer </a:t>
            </a:r>
            <a:r>
              <a:rPr lang="tr-TR" sz="2400" dirty="0" err="1">
                <a:latin typeface="Roboto"/>
              </a:rPr>
              <a:t>Streaming</a:t>
            </a:r>
            <a:r>
              <a:rPr lang="tr-TR" sz="2400" dirty="0">
                <a:latin typeface="Roboto"/>
              </a:rPr>
              <a:t> Platformları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r-TR" sz="2400" dirty="0">
                <a:latin typeface="Roboto"/>
              </a:rPr>
              <a:t>Spark </a:t>
            </a:r>
            <a:r>
              <a:rPr lang="tr-TR" sz="2400" dirty="0" err="1">
                <a:latin typeface="Roboto"/>
              </a:rPr>
              <a:t>Streaming</a:t>
            </a:r>
            <a:r>
              <a:rPr lang="tr-TR" sz="2400" dirty="0">
                <a:latin typeface="Roboto"/>
              </a:rPr>
              <a:t> ile Müşteri Kredi Onayı</a:t>
            </a:r>
          </a:p>
        </p:txBody>
      </p:sp>
    </p:spTree>
    <p:extLst>
      <p:ext uri="{BB962C8B-B14F-4D97-AF65-F5344CB8AC3E}">
        <p14:creationId xmlns:p14="http://schemas.microsoft.com/office/powerpoint/2010/main" val="36273677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1524000" y="2599766"/>
            <a:ext cx="9144000" cy="1464172"/>
          </a:xfrm>
        </p:spPr>
        <p:txBody>
          <a:bodyPr>
            <a:noAutofit/>
          </a:bodyPr>
          <a:lstStyle/>
          <a:p>
            <a:r>
              <a:rPr lang="tr-TR" sz="54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GoDataDriven Büyük Veri 2017 Araştırma Raporu</a:t>
            </a:r>
            <a:endParaRPr lang="en-US" sz="54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501674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6AEA3175-C5CD-4B51-8CDC-F86E628DD126}"/>
              </a:ext>
            </a:extLst>
          </p:cNvPr>
          <p:cNvSpPr/>
          <p:nvPr/>
        </p:nvSpPr>
        <p:spPr>
          <a:xfrm>
            <a:off x="6174658" y="6492135"/>
            <a:ext cx="6587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200" dirty="0"/>
              <a:t>https://godatadriven.com/images/bigdatasurvey/godatadriven-bigdatasurvey2017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9E365D59-CBDB-463C-9958-859F8B227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521" y="1366368"/>
            <a:ext cx="3794957" cy="2686989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86CE6B15-F3C4-4F5B-80EC-6215060C2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137" y="480310"/>
            <a:ext cx="2371725" cy="542925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37198584-1D4F-45BC-9AB3-AB6FCF757A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57"/>
          <a:stretch/>
        </p:blipFill>
        <p:spPr>
          <a:xfrm>
            <a:off x="2481261" y="4167802"/>
            <a:ext cx="7229475" cy="220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1307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1017638" y="39328"/>
            <a:ext cx="2703871" cy="584775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Vizyon</a:t>
            </a:r>
            <a:endParaRPr lang="en-US" sz="32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6E0D8E6-4273-46FE-AA7F-FBECD26EFB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36" y="649398"/>
            <a:ext cx="2776789" cy="2776789"/>
          </a:xfrm>
          <a:prstGeom prst="rect">
            <a:avLst/>
          </a:prstGeo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6AEA3175-C5CD-4B51-8CDC-F86E628DD126}"/>
              </a:ext>
            </a:extLst>
          </p:cNvPr>
          <p:cNvSpPr/>
          <p:nvPr/>
        </p:nvSpPr>
        <p:spPr>
          <a:xfrm>
            <a:off x="77351" y="6165756"/>
            <a:ext cx="39342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200" dirty="0">
                <a:hlinkClick r:id="rId3"/>
              </a:rPr>
              <a:t>https://godatadriven.com</a:t>
            </a:r>
          </a:p>
          <a:p>
            <a:r>
              <a:rPr lang="tr-TR" sz="1200" dirty="0">
                <a:hlinkClick r:id="rId3"/>
              </a:rPr>
              <a:t>/images/bigdatasurvey/godatadriven-bigdatasurvey2017</a:t>
            </a:r>
            <a:endParaRPr lang="tr-TR" sz="120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6D33B66-D61C-462D-9B3B-847BB84E4B90}"/>
              </a:ext>
            </a:extLst>
          </p:cNvPr>
          <p:cNvSpPr/>
          <p:nvPr/>
        </p:nvSpPr>
        <p:spPr>
          <a:xfrm>
            <a:off x="2622650" y="2900850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Roboto"/>
              </a:rPr>
              <a:t>%69</a:t>
            </a:r>
          </a:p>
        </p:txBody>
      </p:sp>
      <p:grpSp>
        <p:nvGrpSpPr>
          <p:cNvPr id="13" name="Grup 12">
            <a:extLst>
              <a:ext uri="{FF2B5EF4-FFF2-40B4-BE49-F238E27FC236}">
                <a16:creationId xmlns:a16="http://schemas.microsoft.com/office/drawing/2014/main" id="{5A317877-EE74-4C0E-A349-A34707A6F649}"/>
              </a:ext>
            </a:extLst>
          </p:cNvPr>
          <p:cNvGrpSpPr/>
          <p:nvPr/>
        </p:nvGrpSpPr>
        <p:grpSpPr>
          <a:xfrm>
            <a:off x="7354528" y="137688"/>
            <a:ext cx="3782734" cy="3291312"/>
            <a:chOff x="7354528" y="137688"/>
            <a:chExt cx="3782734" cy="3291312"/>
          </a:xfrm>
        </p:grpSpPr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8C7E25CE-5302-46B2-A323-CB67EA3798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36" t="4352" b="6797"/>
            <a:stretch/>
          </p:blipFill>
          <p:spPr>
            <a:xfrm>
              <a:off x="7354528" y="632818"/>
              <a:ext cx="3782734" cy="2776789"/>
            </a:xfrm>
            <a:prstGeom prst="rect">
              <a:avLst/>
            </a:prstGeom>
          </p:spPr>
        </p:pic>
        <p:sp>
          <p:nvSpPr>
            <p:cNvPr id="8" name="Unvan 1">
              <a:extLst>
                <a:ext uri="{FF2B5EF4-FFF2-40B4-BE49-F238E27FC236}">
                  <a16:creationId xmlns:a16="http://schemas.microsoft.com/office/drawing/2014/main" id="{D1585613-A3A5-495A-AFD8-10D9F1C65002}"/>
                </a:ext>
              </a:extLst>
            </p:cNvPr>
            <p:cNvSpPr txBox="1">
              <a:spLocks/>
            </p:cNvSpPr>
            <p:nvPr/>
          </p:nvSpPr>
          <p:spPr>
            <a:xfrm>
              <a:off x="8470493" y="137688"/>
              <a:ext cx="1882877" cy="51171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r-TR" sz="3200" b="1" dirty="0">
                  <a:solidFill>
                    <a:srgbClr val="FF4D4D"/>
                  </a:solidFill>
                  <a:latin typeface="Roboto"/>
                  <a:ea typeface="+mn-ea"/>
                  <a:cs typeface="+mn-cs"/>
                </a:rPr>
                <a:t>Yetenek</a:t>
              </a:r>
              <a:endParaRPr lang="en-US" sz="3200" b="1" dirty="0">
                <a:solidFill>
                  <a:srgbClr val="FF4D4D"/>
                </a:solidFill>
                <a:latin typeface="Roboto"/>
                <a:ea typeface="+mn-ea"/>
                <a:cs typeface="+mn-cs"/>
              </a:endParaRPr>
            </a:p>
          </p:txBody>
        </p:sp>
        <p:sp>
          <p:nvSpPr>
            <p:cNvPr id="9" name="Dikdörtgen 8">
              <a:extLst>
                <a:ext uri="{FF2B5EF4-FFF2-40B4-BE49-F238E27FC236}">
                  <a16:creationId xmlns:a16="http://schemas.microsoft.com/office/drawing/2014/main" id="{4513ED2D-D639-4903-9602-B2908A2AA44A}"/>
                </a:ext>
              </a:extLst>
            </p:cNvPr>
            <p:cNvSpPr/>
            <p:nvPr/>
          </p:nvSpPr>
          <p:spPr>
            <a:xfrm>
              <a:off x="9942975" y="2844225"/>
              <a:ext cx="111921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sz="3200" b="1" dirty="0">
                  <a:solidFill>
                    <a:srgbClr val="FF4D4D"/>
                  </a:solidFill>
                  <a:latin typeface="Roboto"/>
                </a:rPr>
                <a:t>% 54</a:t>
              </a:r>
            </a:p>
          </p:txBody>
        </p:sp>
      </p:grpSp>
      <p:grpSp>
        <p:nvGrpSpPr>
          <p:cNvPr id="14" name="Grup 13">
            <a:extLst>
              <a:ext uri="{FF2B5EF4-FFF2-40B4-BE49-F238E27FC236}">
                <a16:creationId xmlns:a16="http://schemas.microsoft.com/office/drawing/2014/main" id="{E995A4AB-D09D-4BA8-9FA0-FD67796EEB17}"/>
              </a:ext>
            </a:extLst>
          </p:cNvPr>
          <p:cNvGrpSpPr/>
          <p:nvPr/>
        </p:nvGrpSpPr>
        <p:grpSpPr>
          <a:xfrm>
            <a:off x="4241965" y="3813988"/>
            <a:ext cx="4094961" cy="2696408"/>
            <a:chOff x="4241965" y="3813988"/>
            <a:chExt cx="4094961" cy="2696408"/>
          </a:xfrm>
        </p:grpSpPr>
        <p:pic>
          <p:nvPicPr>
            <p:cNvPr id="10" name="Resim 9">
              <a:extLst>
                <a:ext uri="{FF2B5EF4-FFF2-40B4-BE49-F238E27FC236}">
                  <a16:creationId xmlns:a16="http://schemas.microsoft.com/office/drawing/2014/main" id="{0E12161D-AC39-4C51-8085-7676F141C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1965" y="4327934"/>
              <a:ext cx="3708067" cy="2182462"/>
            </a:xfrm>
            <a:prstGeom prst="rect">
              <a:avLst/>
            </a:prstGeom>
          </p:spPr>
        </p:pic>
        <p:sp>
          <p:nvSpPr>
            <p:cNvPr id="11" name="Unvan 1">
              <a:extLst>
                <a:ext uri="{FF2B5EF4-FFF2-40B4-BE49-F238E27FC236}">
                  <a16:creationId xmlns:a16="http://schemas.microsoft.com/office/drawing/2014/main" id="{71EAEB73-53BF-41FA-9DFD-A6F3EEEC5891}"/>
                </a:ext>
              </a:extLst>
            </p:cNvPr>
            <p:cNvSpPr txBox="1">
              <a:spLocks/>
            </p:cNvSpPr>
            <p:nvPr/>
          </p:nvSpPr>
          <p:spPr>
            <a:xfrm>
              <a:off x="4314995" y="3813988"/>
              <a:ext cx="3562009" cy="55562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r-TR" sz="3200" b="1" dirty="0">
                  <a:solidFill>
                    <a:srgbClr val="FF4D4D"/>
                  </a:solidFill>
                  <a:latin typeface="Roboto"/>
                  <a:ea typeface="+mn-ea"/>
                  <a:cs typeface="+mn-cs"/>
                </a:rPr>
                <a:t>Yönetim Desteği</a:t>
              </a:r>
              <a:endParaRPr lang="en-US" sz="3200" b="1" dirty="0">
                <a:solidFill>
                  <a:srgbClr val="FF4D4D"/>
                </a:solidFill>
                <a:latin typeface="Roboto"/>
                <a:ea typeface="+mn-ea"/>
                <a:cs typeface="+mn-cs"/>
              </a:endParaRPr>
            </a:p>
          </p:txBody>
        </p:sp>
        <p:sp>
          <p:nvSpPr>
            <p:cNvPr id="12" name="Dikdörtgen 11">
              <a:extLst>
                <a:ext uri="{FF2B5EF4-FFF2-40B4-BE49-F238E27FC236}">
                  <a16:creationId xmlns:a16="http://schemas.microsoft.com/office/drawing/2014/main" id="{CBEAF10F-0ED9-4619-A9D7-7254E0168CFB}"/>
                </a:ext>
              </a:extLst>
            </p:cNvPr>
            <p:cNvSpPr/>
            <p:nvPr/>
          </p:nvSpPr>
          <p:spPr>
            <a:xfrm>
              <a:off x="7217709" y="5763131"/>
              <a:ext cx="111921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sz="3200" b="1" dirty="0">
                  <a:solidFill>
                    <a:srgbClr val="FF4D4D"/>
                  </a:solidFill>
                  <a:latin typeface="Roboto"/>
                </a:rPr>
                <a:t>% 50</a:t>
              </a:r>
            </a:p>
          </p:txBody>
        </p:sp>
      </p:grpSp>
      <p:sp>
        <p:nvSpPr>
          <p:cNvPr id="6" name="Dikdörtgen 5">
            <a:extLst>
              <a:ext uri="{FF2B5EF4-FFF2-40B4-BE49-F238E27FC236}">
                <a16:creationId xmlns:a16="http://schemas.microsoft.com/office/drawing/2014/main" id="{DF8A8A30-43B0-4E3D-B315-8AC457320BD7}"/>
              </a:ext>
            </a:extLst>
          </p:cNvPr>
          <p:cNvSpPr/>
          <p:nvPr/>
        </p:nvSpPr>
        <p:spPr>
          <a:xfrm>
            <a:off x="4445468" y="510094"/>
            <a:ext cx="277678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200" b="1" dirty="0">
                <a:solidFill>
                  <a:srgbClr val="FF4D4D"/>
                </a:solidFill>
                <a:latin typeface="Roboto"/>
              </a:rPr>
              <a:t>Başarılı Büyük Veri Stratejisinin En Önemli Yönleri</a:t>
            </a:r>
          </a:p>
        </p:txBody>
      </p:sp>
    </p:spTree>
    <p:extLst>
      <p:ext uri="{BB962C8B-B14F-4D97-AF65-F5344CB8AC3E}">
        <p14:creationId xmlns:p14="http://schemas.microsoft.com/office/powerpoint/2010/main" val="2746468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4140449" y="131628"/>
            <a:ext cx="3911101" cy="497401"/>
          </a:xfrm>
        </p:spPr>
        <p:txBody>
          <a:bodyPr>
            <a:normAutofit fontScale="90000"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Yetenek Açığı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159CEB47-78EC-4DE5-8BC1-5F614EB91C84}"/>
              </a:ext>
            </a:extLst>
          </p:cNvPr>
          <p:cNvSpPr/>
          <p:nvPr/>
        </p:nvSpPr>
        <p:spPr>
          <a:xfrm>
            <a:off x="250722" y="6228971"/>
            <a:ext cx="4085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200" dirty="0"/>
              <a:t>Kaynak: </a:t>
            </a:r>
          </a:p>
          <a:p>
            <a:r>
              <a:rPr lang="tr-TR" sz="1200" dirty="0"/>
              <a:t>https://www.capgemini.com/resources/digital-talent-gap/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6C5B616-715C-4121-A213-63B1C1C33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248" y="629029"/>
            <a:ext cx="7134225" cy="4724400"/>
          </a:xfrm>
          <a:prstGeom prst="rect">
            <a:avLst/>
          </a:prstGeom>
        </p:spPr>
      </p:pic>
      <p:sp>
        <p:nvSpPr>
          <p:cNvPr id="10" name="Dikdörtgen 9">
            <a:extLst>
              <a:ext uri="{FF2B5EF4-FFF2-40B4-BE49-F238E27FC236}">
                <a16:creationId xmlns:a16="http://schemas.microsoft.com/office/drawing/2014/main" id="{56B6CD6B-F2A6-4861-B310-48E4EEF72FEA}"/>
              </a:ext>
            </a:extLst>
          </p:cNvPr>
          <p:cNvSpPr/>
          <p:nvPr/>
        </p:nvSpPr>
        <p:spPr>
          <a:xfrm>
            <a:off x="5587928" y="5270459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2B0A3D"/>
                </a:solidFill>
                <a:latin typeface="Roboto"/>
              </a:rPr>
              <a:t>Dijital </a:t>
            </a:r>
            <a:r>
              <a:rPr lang="en-US" sz="1600" dirty="0" err="1">
                <a:solidFill>
                  <a:srgbClr val="2B0A3D"/>
                </a:solidFill>
                <a:latin typeface="Roboto"/>
              </a:rPr>
              <a:t>yetenek</a:t>
            </a:r>
            <a:r>
              <a:rPr lang="en-US" sz="1600" dirty="0">
                <a:solidFill>
                  <a:srgbClr val="2B0A3D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2B0A3D"/>
                </a:solidFill>
                <a:latin typeface="Roboto"/>
              </a:rPr>
              <a:t>açığı</a:t>
            </a:r>
            <a:r>
              <a:rPr lang="en-US" sz="1600" dirty="0">
                <a:solidFill>
                  <a:srgbClr val="2B0A3D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2B0A3D"/>
                </a:solidFill>
                <a:latin typeface="Roboto"/>
              </a:rPr>
              <a:t>genişliyor</a:t>
            </a:r>
            <a:r>
              <a:rPr lang="en-US" sz="1600" dirty="0">
                <a:solidFill>
                  <a:srgbClr val="2B0A3D"/>
                </a:solidFill>
                <a:latin typeface="Roboto"/>
              </a:rPr>
              <a:t>. </a:t>
            </a:r>
            <a:r>
              <a:rPr lang="tr-TR" sz="1600" dirty="0">
                <a:solidFill>
                  <a:srgbClr val="2B0A3D"/>
                </a:solidFill>
                <a:latin typeface="Roboto"/>
              </a:rPr>
              <a:t>H</a:t>
            </a:r>
            <a:r>
              <a:rPr lang="en-US" sz="1600" dirty="0" err="1">
                <a:solidFill>
                  <a:srgbClr val="2B0A3D"/>
                </a:solidFill>
                <a:latin typeface="Roboto"/>
              </a:rPr>
              <a:t>er</a:t>
            </a:r>
            <a:r>
              <a:rPr lang="en-US" sz="1600" dirty="0">
                <a:solidFill>
                  <a:srgbClr val="2B0A3D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2B0A3D"/>
                </a:solidFill>
                <a:latin typeface="Roboto"/>
              </a:rPr>
              <a:t>iki</a:t>
            </a:r>
            <a:r>
              <a:rPr lang="en-US" sz="1600" dirty="0">
                <a:solidFill>
                  <a:srgbClr val="2B0A3D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2B0A3D"/>
                </a:solidFill>
                <a:latin typeface="Roboto"/>
              </a:rPr>
              <a:t>kuruluş</a:t>
            </a:r>
            <a:r>
              <a:rPr lang="tr-TR" sz="1600" dirty="0">
                <a:solidFill>
                  <a:srgbClr val="2B0A3D"/>
                </a:solidFill>
                <a:latin typeface="Roboto"/>
              </a:rPr>
              <a:t>tan biri</a:t>
            </a:r>
            <a:r>
              <a:rPr lang="en-US" sz="1600" dirty="0">
                <a:solidFill>
                  <a:srgbClr val="2B0A3D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2B0A3D"/>
                </a:solidFill>
                <a:latin typeface="Roboto"/>
              </a:rPr>
              <a:t>dijital</a:t>
            </a:r>
            <a:r>
              <a:rPr lang="en-US" sz="1600" dirty="0">
                <a:solidFill>
                  <a:srgbClr val="2B0A3D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2B0A3D"/>
                </a:solidFill>
                <a:latin typeface="Roboto"/>
              </a:rPr>
              <a:t>aralığın</a:t>
            </a:r>
            <a:r>
              <a:rPr lang="en-US" sz="1600" dirty="0">
                <a:solidFill>
                  <a:srgbClr val="2B0A3D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2B0A3D"/>
                </a:solidFill>
                <a:latin typeface="Roboto"/>
              </a:rPr>
              <a:t>genişlediğini</a:t>
            </a:r>
            <a:r>
              <a:rPr lang="en-US" sz="1600" dirty="0">
                <a:solidFill>
                  <a:srgbClr val="2B0A3D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2B0A3D"/>
                </a:solidFill>
                <a:latin typeface="Roboto"/>
              </a:rPr>
              <a:t>kabul</a:t>
            </a:r>
            <a:r>
              <a:rPr lang="en-US" sz="1600" dirty="0">
                <a:solidFill>
                  <a:srgbClr val="2B0A3D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2B0A3D"/>
                </a:solidFill>
                <a:latin typeface="Roboto"/>
              </a:rPr>
              <a:t>etti</a:t>
            </a:r>
            <a:r>
              <a:rPr lang="en-US" sz="1600" dirty="0">
                <a:solidFill>
                  <a:srgbClr val="2B0A3D"/>
                </a:solidFill>
                <a:latin typeface="Roboto"/>
              </a:rPr>
              <a:t>. </a:t>
            </a:r>
            <a:r>
              <a:rPr lang="en-US" sz="1600" dirty="0" err="1">
                <a:solidFill>
                  <a:srgbClr val="2B0A3D"/>
                </a:solidFill>
                <a:latin typeface="Roboto"/>
              </a:rPr>
              <a:t>Dahası</a:t>
            </a:r>
            <a:r>
              <a:rPr lang="en-US" sz="1600" dirty="0">
                <a:solidFill>
                  <a:srgbClr val="2B0A3D"/>
                </a:solidFill>
                <a:latin typeface="Roboto"/>
              </a:rPr>
              <a:t>, </a:t>
            </a:r>
            <a:r>
              <a:rPr lang="en-US" sz="1600" dirty="0" err="1">
                <a:solidFill>
                  <a:srgbClr val="2B0A3D"/>
                </a:solidFill>
                <a:latin typeface="Roboto"/>
              </a:rPr>
              <a:t>kuruluşların</a:t>
            </a:r>
            <a:r>
              <a:rPr lang="en-US" sz="1600" dirty="0">
                <a:solidFill>
                  <a:srgbClr val="2B0A3D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2B0A3D"/>
                </a:solidFill>
                <a:latin typeface="Roboto"/>
              </a:rPr>
              <a:t>yarısından</a:t>
            </a:r>
            <a:r>
              <a:rPr lang="en-US" sz="1600" dirty="0">
                <a:solidFill>
                  <a:srgbClr val="2B0A3D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2B0A3D"/>
                </a:solidFill>
                <a:latin typeface="Roboto"/>
              </a:rPr>
              <a:t>fazlası</a:t>
            </a:r>
            <a:r>
              <a:rPr lang="en-US" sz="1600" dirty="0">
                <a:solidFill>
                  <a:srgbClr val="2B0A3D"/>
                </a:solidFill>
                <a:latin typeface="Roboto"/>
              </a:rPr>
              <a:t> (% 54) </a:t>
            </a:r>
            <a:r>
              <a:rPr lang="en-US" sz="1600" dirty="0" err="1">
                <a:solidFill>
                  <a:srgbClr val="2B0A3D"/>
                </a:solidFill>
                <a:latin typeface="Roboto"/>
              </a:rPr>
              <a:t>dijital</a:t>
            </a:r>
            <a:r>
              <a:rPr lang="en-US" sz="1600" dirty="0">
                <a:solidFill>
                  <a:srgbClr val="2B0A3D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2B0A3D"/>
                </a:solidFill>
                <a:latin typeface="Roboto"/>
              </a:rPr>
              <a:t>yetenek</a:t>
            </a:r>
            <a:r>
              <a:rPr lang="en-US" sz="1600" dirty="0">
                <a:solidFill>
                  <a:srgbClr val="2B0A3D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2B0A3D"/>
                </a:solidFill>
                <a:latin typeface="Roboto"/>
              </a:rPr>
              <a:t>açığının</a:t>
            </a:r>
            <a:r>
              <a:rPr lang="en-US" sz="1600" dirty="0">
                <a:solidFill>
                  <a:srgbClr val="2B0A3D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2B0A3D"/>
                </a:solidFill>
                <a:latin typeface="Roboto"/>
              </a:rPr>
              <a:t>dönüşüm</a:t>
            </a:r>
            <a:r>
              <a:rPr lang="en-US" sz="1600" dirty="0">
                <a:solidFill>
                  <a:srgbClr val="2B0A3D"/>
                </a:solidFill>
                <a:latin typeface="Roboto"/>
              </a:rPr>
              <a:t> programlarını </a:t>
            </a:r>
            <a:r>
              <a:rPr lang="en-US" sz="1600" dirty="0" err="1">
                <a:solidFill>
                  <a:srgbClr val="2B0A3D"/>
                </a:solidFill>
                <a:latin typeface="Roboto"/>
              </a:rPr>
              <a:t>engellediğine</a:t>
            </a:r>
            <a:r>
              <a:rPr lang="en-US" sz="1600" dirty="0">
                <a:solidFill>
                  <a:srgbClr val="2B0A3D"/>
                </a:solidFill>
                <a:latin typeface="Roboto"/>
              </a:rPr>
              <a:t> </a:t>
            </a:r>
            <a:r>
              <a:rPr lang="tr-TR" sz="1600" dirty="0">
                <a:solidFill>
                  <a:srgbClr val="2B0A3D"/>
                </a:solidFill>
                <a:latin typeface="Roboto"/>
              </a:rPr>
              <a:t>inanıyor</a:t>
            </a:r>
            <a:r>
              <a:rPr lang="en-US" sz="1600" dirty="0">
                <a:solidFill>
                  <a:srgbClr val="2B0A3D"/>
                </a:solidFill>
                <a:latin typeface="Roboto"/>
              </a:rPr>
              <a:t>.</a:t>
            </a:r>
            <a:endParaRPr lang="tr-TR" sz="1600" dirty="0">
              <a:solidFill>
                <a:srgbClr val="2B0A3D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599067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6AEA3175-C5CD-4B51-8CDC-F86E628DD126}"/>
              </a:ext>
            </a:extLst>
          </p:cNvPr>
          <p:cNvSpPr/>
          <p:nvPr/>
        </p:nvSpPr>
        <p:spPr>
          <a:xfrm>
            <a:off x="6587613" y="6281654"/>
            <a:ext cx="54011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200" dirty="0"/>
              <a:t>Bilgi: </a:t>
            </a:r>
          </a:p>
          <a:p>
            <a:r>
              <a:rPr lang="tr-TR" sz="1200" dirty="0"/>
              <a:t>https://godatadriven.com/images/bigdatasurvey/godatadriven-bigdatasurvey2017</a:t>
            </a:r>
          </a:p>
        </p:txBody>
      </p:sp>
      <p:sp>
        <p:nvSpPr>
          <p:cNvPr id="10" name="Unvan 1">
            <a:extLst>
              <a:ext uri="{FF2B5EF4-FFF2-40B4-BE49-F238E27FC236}">
                <a16:creationId xmlns:a16="http://schemas.microsoft.com/office/drawing/2014/main" id="{BE190229-800B-444C-BADD-170FB16062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548" y="659818"/>
            <a:ext cx="5409951" cy="497401"/>
          </a:xfrm>
        </p:spPr>
        <p:txBody>
          <a:bodyPr>
            <a:normAutofit fontScale="90000"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Veriden Kim Sorumlu?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243BB9C-C897-4124-B5C4-204F05F44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24" y="1473200"/>
            <a:ext cx="4572000" cy="1171575"/>
          </a:xfrm>
          <a:prstGeom prst="rect">
            <a:avLst/>
          </a:prstGeom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838DA313-9F95-497C-91C5-3EF8563CDA9E}"/>
              </a:ext>
            </a:extLst>
          </p:cNvPr>
          <p:cNvSpPr txBox="1">
            <a:spLocks/>
          </p:cNvSpPr>
          <p:nvPr/>
        </p:nvSpPr>
        <p:spPr>
          <a:xfrm>
            <a:off x="6375649" y="470839"/>
            <a:ext cx="5409951" cy="8753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Veri Odaklı Proje için </a:t>
            </a:r>
            <a:br>
              <a:rPr lang="tr-TR" sz="32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</a:br>
            <a:r>
              <a:rPr lang="tr-TR" sz="32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Danışmanlık Desteği</a:t>
            </a:r>
            <a:endParaRPr lang="en-US" sz="32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D79F69BA-1EB1-460D-99ED-654CF95DA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349" y="1444625"/>
            <a:ext cx="3638550" cy="1200150"/>
          </a:xfrm>
          <a:prstGeom prst="rect">
            <a:avLst/>
          </a:prstGeom>
        </p:spPr>
      </p:pic>
      <p:sp>
        <p:nvSpPr>
          <p:cNvPr id="13" name="Unvan 1">
            <a:extLst>
              <a:ext uri="{FF2B5EF4-FFF2-40B4-BE49-F238E27FC236}">
                <a16:creationId xmlns:a16="http://schemas.microsoft.com/office/drawing/2014/main" id="{09B3A0A2-2D20-46DE-85F5-71D71730C418}"/>
              </a:ext>
            </a:extLst>
          </p:cNvPr>
          <p:cNvSpPr txBox="1">
            <a:spLocks/>
          </p:cNvSpPr>
          <p:nvPr/>
        </p:nvSpPr>
        <p:spPr>
          <a:xfrm>
            <a:off x="3382260" y="3450176"/>
            <a:ext cx="5409951" cy="934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Büyük Veri İşine Girerken</a:t>
            </a:r>
          </a:p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Karşılaşılan Güçlükler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ABB26EE4-A41C-4C64-A269-20AE2DC82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02" y="4442431"/>
            <a:ext cx="4244395" cy="1152525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93EF6776-7896-4F97-9F1A-81BB7671F0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250"/>
          <a:stretch/>
        </p:blipFill>
        <p:spPr>
          <a:xfrm>
            <a:off x="5206297" y="4442432"/>
            <a:ext cx="5436860" cy="115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46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Unvan 1">
            <a:extLst>
              <a:ext uri="{FF2B5EF4-FFF2-40B4-BE49-F238E27FC236}">
                <a16:creationId xmlns:a16="http://schemas.microsoft.com/office/drawing/2014/main" id="{B972684B-2F57-4220-8856-2961F2A3DB3A}"/>
              </a:ext>
            </a:extLst>
          </p:cNvPr>
          <p:cNvSpPr txBox="1">
            <a:spLocks/>
          </p:cNvSpPr>
          <p:nvPr/>
        </p:nvSpPr>
        <p:spPr>
          <a:xfrm>
            <a:off x="2993369" y="465098"/>
            <a:ext cx="6205259" cy="9540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Veri Odaklı Düzene</a:t>
            </a:r>
          </a:p>
          <a:p>
            <a:r>
              <a:rPr lang="tr-TR" sz="32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 Geçişte Karşılaşılan Güçlükler</a:t>
            </a:r>
            <a:endParaRPr lang="en-US" sz="32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grpSp>
        <p:nvGrpSpPr>
          <p:cNvPr id="2" name="Grup 1">
            <a:extLst>
              <a:ext uri="{FF2B5EF4-FFF2-40B4-BE49-F238E27FC236}">
                <a16:creationId xmlns:a16="http://schemas.microsoft.com/office/drawing/2014/main" id="{7A3BB6C0-6C69-4CA9-ADAA-34E8F9126BF2}"/>
              </a:ext>
            </a:extLst>
          </p:cNvPr>
          <p:cNvGrpSpPr/>
          <p:nvPr/>
        </p:nvGrpSpPr>
        <p:grpSpPr>
          <a:xfrm>
            <a:off x="2457449" y="1579562"/>
            <a:ext cx="7038975" cy="1057275"/>
            <a:chOff x="2457449" y="1579562"/>
            <a:chExt cx="7038975" cy="1057275"/>
          </a:xfrm>
        </p:grpSpPr>
        <p:pic>
          <p:nvPicPr>
            <p:cNvPr id="15" name="Resim 14">
              <a:extLst>
                <a:ext uri="{FF2B5EF4-FFF2-40B4-BE49-F238E27FC236}">
                  <a16:creationId xmlns:a16="http://schemas.microsoft.com/office/drawing/2014/main" id="{591CDA33-D533-4AAD-949E-7FFF0D182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7449" y="1579562"/>
              <a:ext cx="3638550" cy="1057275"/>
            </a:xfrm>
            <a:prstGeom prst="rect">
              <a:avLst/>
            </a:prstGeom>
          </p:spPr>
        </p:pic>
        <p:pic>
          <p:nvPicPr>
            <p:cNvPr id="18" name="Resim 17">
              <a:extLst>
                <a:ext uri="{FF2B5EF4-FFF2-40B4-BE49-F238E27FC236}">
                  <a16:creationId xmlns:a16="http://schemas.microsoft.com/office/drawing/2014/main" id="{C9AC0CDD-0E90-4F64-957B-FE865DE65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92"/>
            <a:stretch/>
          </p:blipFill>
          <p:spPr>
            <a:xfrm>
              <a:off x="6095999" y="1579562"/>
              <a:ext cx="3400425" cy="1057275"/>
            </a:xfrm>
            <a:prstGeom prst="rect">
              <a:avLst/>
            </a:prstGeom>
          </p:spPr>
        </p:pic>
      </p:grpSp>
      <p:sp>
        <p:nvSpPr>
          <p:cNvPr id="19" name="Unvan 1">
            <a:extLst>
              <a:ext uri="{FF2B5EF4-FFF2-40B4-BE49-F238E27FC236}">
                <a16:creationId xmlns:a16="http://schemas.microsoft.com/office/drawing/2014/main" id="{D390B03C-112C-4CE1-B4D8-D8031B850B02}"/>
              </a:ext>
            </a:extLst>
          </p:cNvPr>
          <p:cNvSpPr txBox="1">
            <a:spLocks/>
          </p:cNvSpPr>
          <p:nvPr/>
        </p:nvSpPr>
        <p:spPr>
          <a:xfrm>
            <a:off x="3479924" y="3040890"/>
            <a:ext cx="5409951" cy="9540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Verinizi Bulutta Saklama İşine Ne Diyorsunuz?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graphicFrame>
        <p:nvGraphicFramePr>
          <p:cNvPr id="23" name="Tablo 22">
            <a:extLst>
              <a:ext uri="{FF2B5EF4-FFF2-40B4-BE49-F238E27FC236}">
                <a16:creationId xmlns:a16="http://schemas.microsoft.com/office/drawing/2014/main" id="{CD22BF52-9943-436C-8637-C803116AD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787703"/>
              </p:ext>
            </p:extLst>
          </p:nvPr>
        </p:nvGraphicFramePr>
        <p:xfrm>
          <a:off x="4277032" y="4087092"/>
          <a:ext cx="363793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86898">
                  <a:extLst>
                    <a:ext uri="{9D8B030D-6E8A-4147-A177-3AD203B41FA5}">
                      <a16:colId xmlns:a16="http://schemas.microsoft.com/office/drawing/2014/main" val="2318403404"/>
                    </a:ext>
                  </a:extLst>
                </a:gridCol>
                <a:gridCol w="851037">
                  <a:extLst>
                    <a:ext uri="{9D8B030D-6E8A-4147-A177-3AD203B41FA5}">
                      <a16:colId xmlns:a16="http://schemas.microsoft.com/office/drawing/2014/main" val="3517152582"/>
                    </a:ext>
                  </a:extLst>
                </a:gridCol>
              </a:tblGrid>
              <a:tr h="301493">
                <a:tc>
                  <a:txBody>
                    <a:bodyPr/>
                    <a:lstStyle/>
                    <a:p>
                      <a:r>
                        <a:rPr lang="tr-TR" dirty="0">
                          <a:latin typeface="Roboto"/>
                        </a:rPr>
                        <a:t>Tamamen katılmıyorum</a:t>
                      </a:r>
                    </a:p>
                  </a:txBody>
                  <a:tcPr>
                    <a:solidFill>
                      <a:srgbClr val="37AF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Roboto"/>
                        </a:rPr>
                        <a:t>% 5</a:t>
                      </a:r>
                    </a:p>
                  </a:txBody>
                  <a:tcPr>
                    <a:solidFill>
                      <a:srgbClr val="37AF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06933"/>
                  </a:ext>
                </a:extLst>
              </a:tr>
              <a:tr h="301493">
                <a:tc>
                  <a:txBody>
                    <a:bodyPr/>
                    <a:lstStyle/>
                    <a:p>
                      <a:r>
                        <a:rPr lang="tr-TR" dirty="0">
                          <a:latin typeface="Roboto"/>
                        </a:rPr>
                        <a:t>Katılmıyorum</a:t>
                      </a:r>
                    </a:p>
                  </a:txBody>
                  <a:tcPr>
                    <a:solidFill>
                      <a:srgbClr val="37AF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Roboto"/>
                        </a:rPr>
                        <a:t>% 17</a:t>
                      </a:r>
                    </a:p>
                  </a:txBody>
                  <a:tcPr>
                    <a:solidFill>
                      <a:srgbClr val="37AF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581454"/>
                  </a:ext>
                </a:extLst>
              </a:tr>
              <a:tr h="301493">
                <a:tc>
                  <a:txBody>
                    <a:bodyPr/>
                    <a:lstStyle/>
                    <a:p>
                      <a:r>
                        <a:rPr lang="tr-TR" dirty="0">
                          <a:latin typeface="Roboto"/>
                        </a:rPr>
                        <a:t>Kararsızım</a:t>
                      </a:r>
                    </a:p>
                  </a:txBody>
                  <a:tcPr>
                    <a:solidFill>
                      <a:srgbClr val="37AF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Roboto"/>
                        </a:rPr>
                        <a:t>% 22</a:t>
                      </a:r>
                    </a:p>
                  </a:txBody>
                  <a:tcPr>
                    <a:solidFill>
                      <a:srgbClr val="37AF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944689"/>
                  </a:ext>
                </a:extLst>
              </a:tr>
              <a:tr h="301493">
                <a:tc>
                  <a:txBody>
                    <a:bodyPr/>
                    <a:lstStyle/>
                    <a:p>
                      <a:r>
                        <a:rPr lang="tr-TR" dirty="0">
                          <a:latin typeface="Roboto"/>
                        </a:rPr>
                        <a:t>Katılıyorum</a:t>
                      </a:r>
                    </a:p>
                  </a:txBody>
                  <a:tcPr>
                    <a:solidFill>
                      <a:srgbClr val="37AF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Roboto"/>
                        </a:rPr>
                        <a:t>% 30</a:t>
                      </a:r>
                    </a:p>
                  </a:txBody>
                  <a:tcPr>
                    <a:solidFill>
                      <a:srgbClr val="37AF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862508"/>
                  </a:ext>
                </a:extLst>
              </a:tr>
              <a:tr h="301493">
                <a:tc>
                  <a:txBody>
                    <a:bodyPr/>
                    <a:lstStyle/>
                    <a:p>
                      <a:r>
                        <a:rPr lang="tr-TR" dirty="0">
                          <a:latin typeface="Roboto"/>
                        </a:rPr>
                        <a:t>Tamamen katılıyorum</a:t>
                      </a:r>
                    </a:p>
                  </a:txBody>
                  <a:tcPr>
                    <a:solidFill>
                      <a:srgbClr val="37AF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latin typeface="Roboto"/>
                        </a:rPr>
                        <a:t>% 17</a:t>
                      </a:r>
                    </a:p>
                  </a:txBody>
                  <a:tcPr>
                    <a:solidFill>
                      <a:srgbClr val="37AF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223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6301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Unvan 1">
            <a:extLst>
              <a:ext uri="{FF2B5EF4-FFF2-40B4-BE49-F238E27FC236}">
                <a16:creationId xmlns:a16="http://schemas.microsoft.com/office/drawing/2014/main" id="{B972684B-2F57-4220-8856-2961F2A3DB3A}"/>
              </a:ext>
            </a:extLst>
          </p:cNvPr>
          <p:cNvSpPr txBox="1">
            <a:spLocks/>
          </p:cNvSpPr>
          <p:nvPr/>
        </p:nvSpPr>
        <p:spPr>
          <a:xfrm>
            <a:off x="2993370" y="238956"/>
            <a:ext cx="6205259" cy="7104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Yaygın Bulut Çözümleri</a:t>
            </a:r>
            <a:endParaRPr lang="en-US" sz="32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3EBA202-6D14-4E7D-91D4-2CCA525485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0" y="1578561"/>
            <a:ext cx="3301354" cy="1975654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C261EC21-BFC7-4827-8C55-06345B14B335}"/>
              </a:ext>
            </a:extLst>
          </p:cNvPr>
          <p:cNvSpPr/>
          <p:nvPr/>
        </p:nvSpPr>
        <p:spPr>
          <a:xfrm>
            <a:off x="4021394" y="2969440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Roboto"/>
              </a:rPr>
              <a:t>%24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1E98DE7-5138-45D7-9730-C3CF9BFF6C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948" y="1350132"/>
            <a:ext cx="3474624" cy="2432511"/>
          </a:xfrm>
          <a:prstGeom prst="rect">
            <a:avLst/>
          </a:prstGeom>
        </p:spPr>
      </p:pic>
      <p:sp>
        <p:nvSpPr>
          <p:cNvPr id="12" name="Dikdörtgen 11">
            <a:extLst>
              <a:ext uri="{FF2B5EF4-FFF2-40B4-BE49-F238E27FC236}">
                <a16:creationId xmlns:a16="http://schemas.microsoft.com/office/drawing/2014/main" id="{F8357D0D-DCF3-4266-BEDF-F8F220FC8F63}"/>
              </a:ext>
            </a:extLst>
          </p:cNvPr>
          <p:cNvSpPr/>
          <p:nvPr/>
        </p:nvSpPr>
        <p:spPr>
          <a:xfrm>
            <a:off x="10377949" y="2969439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Roboto"/>
              </a:rPr>
              <a:t>%22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E3FEFFA-9C99-4B15-AB8D-36257AC00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317" y="3890194"/>
            <a:ext cx="2761595" cy="2728849"/>
          </a:xfrm>
          <a:prstGeom prst="rect">
            <a:avLst/>
          </a:prstGeom>
        </p:spPr>
      </p:pic>
      <p:sp>
        <p:nvSpPr>
          <p:cNvPr id="16" name="Dikdörtgen 15">
            <a:extLst>
              <a:ext uri="{FF2B5EF4-FFF2-40B4-BE49-F238E27FC236}">
                <a16:creationId xmlns:a16="http://schemas.microsoft.com/office/drawing/2014/main" id="{DBEABBB9-3239-4E6D-B926-4C09100AA965}"/>
              </a:ext>
            </a:extLst>
          </p:cNvPr>
          <p:cNvSpPr/>
          <p:nvPr/>
        </p:nvSpPr>
        <p:spPr>
          <a:xfrm>
            <a:off x="7487265" y="5254618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Roboto"/>
              </a:rPr>
              <a:t>%28</a:t>
            </a:r>
          </a:p>
        </p:txBody>
      </p:sp>
    </p:spTree>
    <p:extLst>
      <p:ext uri="{BB962C8B-B14F-4D97-AF65-F5344CB8AC3E}">
        <p14:creationId xmlns:p14="http://schemas.microsoft.com/office/powerpoint/2010/main" val="3441414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" grpId="0"/>
      <p:bldP spid="12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B23699EC-62F7-43E8-82A2-2C9EC5BA0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936" y="285903"/>
            <a:ext cx="6440128" cy="575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2431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Unvan 1">
            <a:extLst>
              <a:ext uri="{FF2B5EF4-FFF2-40B4-BE49-F238E27FC236}">
                <a16:creationId xmlns:a16="http://schemas.microsoft.com/office/drawing/2014/main" id="{B972684B-2F57-4220-8856-2961F2A3DB3A}"/>
              </a:ext>
            </a:extLst>
          </p:cNvPr>
          <p:cNvSpPr txBox="1">
            <a:spLocks/>
          </p:cNvSpPr>
          <p:nvPr/>
        </p:nvSpPr>
        <p:spPr>
          <a:xfrm>
            <a:off x="2993370" y="238956"/>
            <a:ext cx="6205259" cy="7104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Kullanılan Teknolojiler</a:t>
            </a:r>
            <a:endParaRPr lang="en-US" sz="32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168F44D3-4368-4EBB-946A-37F29DFEF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90637"/>
            <a:ext cx="9448800" cy="4276725"/>
          </a:xfrm>
          <a:prstGeom prst="rect">
            <a:avLst/>
          </a:prstGeom>
        </p:spPr>
      </p:pic>
      <p:sp>
        <p:nvSpPr>
          <p:cNvPr id="10" name="Dikdörtgen 9">
            <a:extLst>
              <a:ext uri="{FF2B5EF4-FFF2-40B4-BE49-F238E27FC236}">
                <a16:creationId xmlns:a16="http://schemas.microsoft.com/office/drawing/2014/main" id="{E6DB00F9-5845-4E75-9EE3-A8DC1CABB39E}"/>
              </a:ext>
            </a:extLst>
          </p:cNvPr>
          <p:cNvSpPr/>
          <p:nvPr/>
        </p:nvSpPr>
        <p:spPr>
          <a:xfrm>
            <a:off x="1371600" y="2359741"/>
            <a:ext cx="9448800" cy="393291"/>
          </a:xfrm>
          <a:prstGeom prst="rect">
            <a:avLst/>
          </a:prstGeom>
          <a:noFill/>
          <a:ln w="38100">
            <a:solidFill>
              <a:srgbClr val="FF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1671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Unvan 1">
            <a:extLst>
              <a:ext uri="{FF2B5EF4-FFF2-40B4-BE49-F238E27FC236}">
                <a16:creationId xmlns:a16="http://schemas.microsoft.com/office/drawing/2014/main" id="{B972684B-2F57-4220-8856-2961F2A3DB3A}"/>
              </a:ext>
            </a:extLst>
          </p:cNvPr>
          <p:cNvSpPr txBox="1">
            <a:spLocks/>
          </p:cNvSpPr>
          <p:nvPr/>
        </p:nvSpPr>
        <p:spPr>
          <a:xfrm>
            <a:off x="2993370" y="238956"/>
            <a:ext cx="6205259" cy="7104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Kullanılan Teknolojiler</a:t>
            </a:r>
            <a:endParaRPr lang="en-US" sz="32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05957FD3-1C6A-42D0-8624-C6B5D0843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7" y="1129481"/>
            <a:ext cx="9458325" cy="4953000"/>
          </a:xfrm>
          <a:prstGeom prst="rect">
            <a:avLst/>
          </a:prstGeo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3DDC255E-672E-4EC7-B8E2-15EC084A55A9}"/>
              </a:ext>
            </a:extLst>
          </p:cNvPr>
          <p:cNvSpPr/>
          <p:nvPr/>
        </p:nvSpPr>
        <p:spPr>
          <a:xfrm>
            <a:off x="1366683" y="3588774"/>
            <a:ext cx="9468465" cy="710411"/>
          </a:xfrm>
          <a:prstGeom prst="rect">
            <a:avLst/>
          </a:prstGeom>
          <a:noFill/>
          <a:ln w="38100">
            <a:solidFill>
              <a:srgbClr val="FF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5757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1524000" y="2599766"/>
            <a:ext cx="9144000" cy="1464172"/>
          </a:xfrm>
        </p:spPr>
        <p:txBody>
          <a:bodyPr>
            <a:normAutofit fontScale="90000"/>
          </a:bodyPr>
          <a:lstStyle/>
          <a:p>
            <a:r>
              <a:rPr lang="tr-TR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Nereden Çıktı </a:t>
            </a:r>
            <a:br>
              <a:rPr lang="tr-TR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</a:br>
            <a:r>
              <a:rPr lang="tr-TR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Bu Büyük Veri?</a:t>
            </a:r>
            <a:endParaRPr lang="en-US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237327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A590789D-BC29-441F-834C-5F5908388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657225"/>
            <a:ext cx="7905750" cy="5543550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21028693-2353-4908-8BDA-B20D3EBAB8C6}"/>
              </a:ext>
            </a:extLst>
          </p:cNvPr>
          <p:cNvSpPr/>
          <p:nvPr/>
        </p:nvSpPr>
        <p:spPr>
          <a:xfrm>
            <a:off x="2290917" y="5490364"/>
            <a:ext cx="7462684" cy="477817"/>
          </a:xfrm>
          <a:prstGeom prst="rect">
            <a:avLst/>
          </a:prstGeom>
          <a:noFill/>
          <a:ln w="38100">
            <a:solidFill>
              <a:srgbClr val="FF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44545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1524000" y="2599766"/>
            <a:ext cx="9144000" cy="1464172"/>
          </a:xfrm>
        </p:spPr>
        <p:txBody>
          <a:bodyPr>
            <a:noAutofit/>
          </a:bodyPr>
          <a:lstStyle/>
          <a:p>
            <a:r>
              <a:rPr lang="tr-TR" sz="54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Büyük Veri İçin Neler Yapılabilir?</a:t>
            </a:r>
            <a:endParaRPr lang="en-US" sz="54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05622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1524000" y="442450"/>
            <a:ext cx="9144000" cy="671809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Büyük Veri Edinme Akış Şeması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88300E9-EDD0-4897-8F2A-8B1F39F4E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71" y="1310906"/>
            <a:ext cx="10440857" cy="4667901"/>
          </a:xfrm>
          <a:prstGeom prst="rect">
            <a:avLst/>
          </a:prstGeo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BE50CFA3-F7F8-491B-AED7-12270FB4957F}"/>
              </a:ext>
            </a:extLst>
          </p:cNvPr>
          <p:cNvSpPr/>
          <p:nvPr/>
        </p:nvSpPr>
        <p:spPr>
          <a:xfrm>
            <a:off x="6612127" y="6175454"/>
            <a:ext cx="55538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 Practical Guide </a:t>
            </a:r>
            <a:r>
              <a:rPr lang="tr-TR" sz="1200" dirty="0"/>
              <a:t>f</a:t>
            </a:r>
            <a:r>
              <a:rPr lang="en-US" sz="1200" dirty="0"/>
              <a:t>or Big Data Acquisition</a:t>
            </a:r>
            <a:r>
              <a:rPr lang="tr-TR" sz="1200" dirty="0"/>
              <a:t>, 2017, SIRIN, E., KARACAN H., </a:t>
            </a:r>
            <a:r>
              <a:rPr lang="tr-TR" sz="1200" dirty="0" err="1"/>
              <a:t>Unpublished</a:t>
            </a:r>
            <a:r>
              <a:rPr lang="tr-T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3792702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1524000" y="294966"/>
            <a:ext cx="9144000" cy="671809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Karar Verdikten Sonra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B71B0BFC-AAB7-4429-9BAC-2C8871FDF053}"/>
              </a:ext>
            </a:extLst>
          </p:cNvPr>
          <p:cNvSpPr/>
          <p:nvPr/>
        </p:nvSpPr>
        <p:spPr>
          <a:xfrm>
            <a:off x="1240705" y="1389980"/>
            <a:ext cx="9710590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2800" dirty="0">
                <a:solidFill>
                  <a:srgbClr val="404041"/>
                </a:solidFill>
                <a:latin typeface="Roboto"/>
              </a:rPr>
              <a:t>Veri odaklı kültürü geliştirmeye devam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2800" dirty="0">
                <a:solidFill>
                  <a:srgbClr val="404041"/>
                </a:solidFill>
                <a:latin typeface="Roboto"/>
              </a:rPr>
              <a:t>Eğitim şart</a:t>
            </a:r>
            <a:endParaRPr lang="tr-TR" sz="1000" dirty="0">
              <a:solidFill>
                <a:srgbClr val="404041"/>
              </a:solidFill>
              <a:latin typeface="Roboto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2800" dirty="0">
                <a:solidFill>
                  <a:srgbClr val="404041"/>
                </a:solidFill>
                <a:latin typeface="Roboto"/>
              </a:rPr>
              <a:t>Yetenek geliştirme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2800" dirty="0">
                <a:solidFill>
                  <a:srgbClr val="404041"/>
                </a:solidFill>
                <a:latin typeface="Roboto"/>
              </a:rPr>
              <a:t>Yetenekli iş gücünü cezbetme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2800" dirty="0">
                <a:solidFill>
                  <a:srgbClr val="404041"/>
                </a:solidFill>
                <a:latin typeface="Roboto"/>
              </a:rPr>
              <a:t>Teknoloji seçimi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2800" dirty="0">
                <a:solidFill>
                  <a:srgbClr val="404041"/>
                </a:solidFill>
                <a:latin typeface="Roboto"/>
              </a:rPr>
              <a:t>Mimari tasarım (Hangi problemi ne ile çözeyim?)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2800" dirty="0">
                <a:solidFill>
                  <a:srgbClr val="404041"/>
                </a:solidFill>
                <a:latin typeface="Roboto"/>
              </a:rPr>
              <a:t>Danışmanlık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tr-TR" sz="2800" dirty="0">
                <a:solidFill>
                  <a:srgbClr val="404041"/>
                </a:solidFill>
                <a:latin typeface="Roboto"/>
              </a:rPr>
              <a:t>İşe yavaş yavaş, deneyerek başlamak?</a:t>
            </a:r>
          </a:p>
        </p:txBody>
      </p:sp>
    </p:spTree>
    <p:extLst>
      <p:ext uri="{BB962C8B-B14F-4D97-AF65-F5344CB8AC3E}">
        <p14:creationId xmlns:p14="http://schemas.microsoft.com/office/powerpoint/2010/main" val="28087026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1524000" y="294966"/>
            <a:ext cx="9144000" cy="671809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Hadoop Sürümleri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D37A152-379C-4E7C-B515-2925783BE7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19" y="1470756"/>
            <a:ext cx="4862815" cy="949768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25EDBECF-3BF9-4980-A8B3-E5483F5C4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90" y="849046"/>
            <a:ext cx="5455024" cy="1927442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60B33B23-E7A8-49E9-9A49-973F058A53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84" b="65432"/>
          <a:stretch/>
        </p:blipFill>
        <p:spPr>
          <a:xfrm>
            <a:off x="617792" y="3567409"/>
            <a:ext cx="4709668" cy="1129552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41A8D349-C4E5-4D55-B71E-E9862FF21E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83" y="3088996"/>
            <a:ext cx="2187599" cy="2597773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116704C0-F9FC-4370-BF98-8F6592E664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298" y="2993495"/>
            <a:ext cx="2268917" cy="1703466"/>
          </a:xfrm>
          <a:prstGeom prst="rect">
            <a:avLst/>
          </a:prstGeom>
        </p:spPr>
      </p:pic>
      <p:sp>
        <p:nvSpPr>
          <p:cNvPr id="18" name="Dikdörtgen 17">
            <a:extLst>
              <a:ext uri="{FF2B5EF4-FFF2-40B4-BE49-F238E27FC236}">
                <a16:creationId xmlns:a16="http://schemas.microsoft.com/office/drawing/2014/main" id="{D9FE8C53-5001-429E-BE05-AE2B1B560315}"/>
              </a:ext>
            </a:extLst>
          </p:cNvPr>
          <p:cNvSpPr/>
          <p:nvPr/>
        </p:nvSpPr>
        <p:spPr>
          <a:xfrm>
            <a:off x="8640614" y="5824288"/>
            <a:ext cx="2671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Windows </a:t>
            </a:r>
            <a:r>
              <a:rPr lang="tr-TR" dirty="0" err="1"/>
              <a:t>Azure</a:t>
            </a:r>
            <a:r>
              <a:rPr lang="tr-TR" dirty="0"/>
              <a:t> </a:t>
            </a:r>
            <a:r>
              <a:rPr lang="tr-TR" dirty="0" err="1"/>
              <a:t>HDInsight</a:t>
            </a:r>
            <a:r>
              <a:rPr lang="tr-TR" dirty="0"/>
              <a:t> </a:t>
            </a:r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6E04E18D-1402-4ED8-9634-CB1CB11A64FE}"/>
              </a:ext>
            </a:extLst>
          </p:cNvPr>
          <p:cNvSpPr/>
          <p:nvPr/>
        </p:nvSpPr>
        <p:spPr>
          <a:xfrm>
            <a:off x="8640614" y="5223525"/>
            <a:ext cx="2576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err="1"/>
              <a:t>Oracle</a:t>
            </a:r>
            <a:r>
              <a:rPr lang="tr-TR" dirty="0"/>
              <a:t> </a:t>
            </a:r>
            <a:r>
              <a:rPr lang="tr-TR" dirty="0" err="1"/>
              <a:t>Big</a:t>
            </a:r>
            <a:r>
              <a:rPr lang="tr-TR" dirty="0"/>
              <a:t> Data </a:t>
            </a:r>
            <a:r>
              <a:rPr lang="tr-TR" dirty="0" err="1"/>
              <a:t>appliance</a:t>
            </a:r>
            <a:endParaRPr lang="tr-TR" dirty="0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D77583DD-1D7D-49E7-A8D9-47F9DE75DBA8}"/>
              </a:ext>
            </a:extLst>
          </p:cNvPr>
          <p:cNvSpPr/>
          <p:nvPr/>
        </p:nvSpPr>
        <p:spPr>
          <a:xfrm>
            <a:off x="1154192" y="5686769"/>
            <a:ext cx="2397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err="1"/>
              <a:t>GreenPlum’s</a:t>
            </a:r>
            <a:r>
              <a:rPr lang="tr-TR" dirty="0"/>
              <a:t> </a:t>
            </a:r>
            <a:r>
              <a:rPr lang="tr-TR" dirty="0" err="1"/>
              <a:t>Pivotal</a:t>
            </a:r>
            <a:r>
              <a:rPr lang="tr-TR" dirty="0"/>
              <a:t> HD</a:t>
            </a:r>
          </a:p>
        </p:txBody>
      </p:sp>
    </p:spTree>
    <p:extLst>
      <p:ext uri="{BB962C8B-B14F-4D97-AF65-F5344CB8AC3E}">
        <p14:creationId xmlns:p14="http://schemas.microsoft.com/office/powerpoint/2010/main" val="1970715595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3175DE50-1F09-431E-B416-76CF2500709C}"/>
              </a:ext>
            </a:extLst>
          </p:cNvPr>
          <p:cNvSpPr/>
          <p:nvPr/>
        </p:nvSpPr>
        <p:spPr>
          <a:xfrm>
            <a:off x="1645024" y="894864"/>
            <a:ext cx="890195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200" b="1" dirty="0">
                <a:solidFill>
                  <a:srgbClr val="137CD4"/>
                </a:solidFill>
                <a:latin typeface="Roboto"/>
              </a:rPr>
              <a:t>Teknik özellikler: </a:t>
            </a:r>
            <a:r>
              <a:rPr lang="tr-TR" sz="2200" dirty="0">
                <a:latin typeface="Roboto"/>
              </a:rPr>
              <a:t>Hadoop versiyonu, mevcut bileşenler, önerilen işlevler ve özellikler </a:t>
            </a:r>
          </a:p>
          <a:p>
            <a:endParaRPr lang="tr-TR" sz="2200" dirty="0">
              <a:latin typeface="Roboto"/>
            </a:endParaRPr>
          </a:p>
          <a:p>
            <a:r>
              <a:rPr lang="tr-TR" sz="2200" b="1" dirty="0">
                <a:solidFill>
                  <a:srgbClr val="137CD4"/>
                </a:solidFill>
                <a:latin typeface="Roboto"/>
              </a:rPr>
              <a:t>Kullanım Kolaylığı: </a:t>
            </a:r>
            <a:r>
              <a:rPr lang="tr-TR" sz="2200" dirty="0">
                <a:latin typeface="Roboto"/>
              </a:rPr>
              <a:t>Kurulum ve yapılandırma için kolay araçlar, kullanıcı dostu yönetim </a:t>
            </a:r>
            <a:r>
              <a:rPr lang="tr-TR" sz="2200" dirty="0" err="1">
                <a:latin typeface="Roboto"/>
              </a:rPr>
              <a:t>arayüzü</a:t>
            </a:r>
            <a:r>
              <a:rPr lang="tr-TR" sz="2200" dirty="0">
                <a:latin typeface="Roboto"/>
              </a:rPr>
              <a:t>, sürüm yükseltme imkanı</a:t>
            </a:r>
          </a:p>
          <a:p>
            <a:endParaRPr lang="tr-TR" sz="2200" dirty="0">
              <a:latin typeface="Roboto"/>
            </a:endParaRPr>
          </a:p>
          <a:p>
            <a:r>
              <a:rPr lang="tr-TR" sz="2200" dirty="0">
                <a:latin typeface="Roboto"/>
              </a:rPr>
              <a:t> </a:t>
            </a:r>
            <a:r>
              <a:rPr lang="tr-TR" sz="2200" b="1" dirty="0">
                <a:solidFill>
                  <a:srgbClr val="137CD4"/>
                </a:solidFill>
                <a:latin typeface="Roboto"/>
              </a:rPr>
              <a:t>Bakım ihtiyaçları: </a:t>
            </a:r>
            <a:r>
              <a:rPr lang="tr-TR" sz="2200" dirty="0">
                <a:latin typeface="Roboto"/>
              </a:rPr>
              <a:t>kümelerin yönetimi, çok merkezli destek, olağanüstü durum kurtarma desteği vb.</a:t>
            </a:r>
          </a:p>
          <a:p>
            <a:endParaRPr lang="tr-TR" sz="2200" dirty="0">
              <a:latin typeface="Roboto"/>
            </a:endParaRPr>
          </a:p>
          <a:p>
            <a:r>
              <a:rPr lang="tr-TR" sz="2200" b="1" dirty="0">
                <a:solidFill>
                  <a:srgbClr val="137CD4"/>
                </a:solidFill>
                <a:latin typeface="Roboto"/>
              </a:rPr>
              <a:t>Mevcut bütçe: </a:t>
            </a:r>
            <a:r>
              <a:rPr lang="tr-TR" sz="2200" dirty="0">
                <a:latin typeface="Roboto"/>
              </a:rPr>
              <a:t>Seçilen çözümün maliyeti (konuşlandırmaya ilişkin yatırımları içerir, bakım ve gelecekteki güncellemeler ve lisanslar)</a:t>
            </a:r>
          </a:p>
          <a:p>
            <a:r>
              <a:rPr lang="tr-TR" sz="2200" dirty="0">
                <a:latin typeface="Roboto"/>
              </a:rPr>
              <a:t>   </a:t>
            </a:r>
          </a:p>
          <a:p>
            <a:r>
              <a:rPr lang="tr-TR" sz="2200" b="1" dirty="0">
                <a:solidFill>
                  <a:srgbClr val="137CD4"/>
                </a:solidFill>
                <a:latin typeface="Roboto"/>
              </a:rPr>
              <a:t>Destek: </a:t>
            </a:r>
            <a:r>
              <a:rPr lang="tr-TR" sz="2200" dirty="0">
                <a:latin typeface="Roboto"/>
              </a:rPr>
              <a:t>Çözümün çözümün entegrasyonunu kolaylaştırması için önerilen destek</a:t>
            </a:r>
          </a:p>
        </p:txBody>
      </p:sp>
      <p:sp>
        <p:nvSpPr>
          <p:cNvPr id="5" name="Unvan 1">
            <a:extLst>
              <a:ext uri="{FF2B5EF4-FFF2-40B4-BE49-F238E27FC236}">
                <a16:creationId xmlns:a16="http://schemas.microsoft.com/office/drawing/2014/main" id="{93B52C59-7280-4C91-A89D-B3390B881ADB}"/>
              </a:ext>
            </a:extLst>
          </p:cNvPr>
          <p:cNvSpPr txBox="1">
            <a:spLocks/>
          </p:cNvSpPr>
          <p:nvPr/>
        </p:nvSpPr>
        <p:spPr>
          <a:xfrm>
            <a:off x="3518647" y="223055"/>
            <a:ext cx="5154706" cy="6718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Sürüm Seçimi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EA715903-8C9B-4FF5-9DA0-F5C6BAEAE397}"/>
              </a:ext>
            </a:extLst>
          </p:cNvPr>
          <p:cNvSpPr/>
          <p:nvPr/>
        </p:nvSpPr>
        <p:spPr>
          <a:xfrm>
            <a:off x="7071239" y="5988614"/>
            <a:ext cx="48503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Big Data technologies: A survey</a:t>
            </a:r>
            <a:r>
              <a:rPr lang="tr-TR" sz="1200" dirty="0"/>
              <a:t>, </a:t>
            </a:r>
            <a:r>
              <a:rPr lang="en-US" sz="1200" dirty="0"/>
              <a:t>Ahmed </a:t>
            </a:r>
            <a:r>
              <a:rPr lang="en-US" sz="1200" dirty="0" err="1"/>
              <a:t>Oussous</a:t>
            </a:r>
            <a:r>
              <a:rPr lang="en-US" sz="1200" dirty="0"/>
              <a:t>, Fatima-Zahra </a:t>
            </a:r>
            <a:r>
              <a:rPr lang="en-US" sz="1200" dirty="0" err="1"/>
              <a:t>Benjelloun</a:t>
            </a:r>
            <a:r>
              <a:rPr lang="en-US" sz="1200" dirty="0"/>
              <a:t>,</a:t>
            </a:r>
            <a:endParaRPr lang="tr-TR" sz="1200" dirty="0"/>
          </a:p>
          <a:p>
            <a:r>
              <a:rPr lang="en-US" sz="1200" dirty="0"/>
              <a:t> Ayoub </a:t>
            </a:r>
            <a:r>
              <a:rPr lang="en-US" sz="1200" dirty="0" err="1"/>
              <a:t>Ait</a:t>
            </a:r>
            <a:r>
              <a:rPr lang="en-US" sz="1200" dirty="0"/>
              <a:t> </a:t>
            </a:r>
            <a:r>
              <a:rPr lang="en-US" sz="1200" dirty="0" err="1"/>
              <a:t>Lahcen</a:t>
            </a:r>
            <a:r>
              <a:rPr lang="en-US" sz="1200" dirty="0"/>
              <a:t> , Samir </a:t>
            </a:r>
            <a:r>
              <a:rPr lang="en-US" sz="1200" dirty="0" err="1"/>
              <a:t>Belfkih</a:t>
            </a:r>
            <a:r>
              <a:rPr lang="tr-TR" sz="1200" dirty="0"/>
              <a:t>, </a:t>
            </a:r>
            <a:r>
              <a:rPr lang="en-US" sz="1200" dirty="0"/>
              <a:t>Journal of King Saud University – </a:t>
            </a:r>
            <a:endParaRPr lang="tr-TR" sz="1200" dirty="0"/>
          </a:p>
          <a:p>
            <a:r>
              <a:rPr lang="en-US" sz="1200" dirty="0"/>
              <a:t>Computer and Information Sciences 30 (2018) 431–448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36525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01" y="428803"/>
            <a:ext cx="6498086" cy="3152775"/>
          </a:xfrm>
          <a:prstGeom prst="rect">
            <a:avLst/>
          </a:prstGeom>
        </p:spPr>
      </p:pic>
      <p:sp>
        <p:nvSpPr>
          <p:cNvPr id="16" name="Dikdörtgen 15">
            <a:extLst>
              <a:ext uri="{FF2B5EF4-FFF2-40B4-BE49-F238E27FC236}">
                <a16:creationId xmlns:a16="http://schemas.microsoft.com/office/drawing/2014/main" id="{F1432A3B-D6E5-499B-B2CD-EFBF25A27ED7}"/>
              </a:ext>
            </a:extLst>
          </p:cNvPr>
          <p:cNvSpPr/>
          <p:nvPr/>
        </p:nvSpPr>
        <p:spPr>
          <a:xfrm>
            <a:off x="1141404" y="3429000"/>
            <a:ext cx="956684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The Apache Hadoop </a:t>
            </a:r>
            <a:r>
              <a:rPr lang="tr-TR" sz="2800" dirty="0"/>
              <a:t>yazılım kütüphanesi, bir "</a:t>
            </a:r>
            <a:r>
              <a:rPr lang="tr-TR" sz="2800" dirty="0" err="1"/>
              <a:t>framework</a:t>
            </a:r>
            <a:r>
              <a:rPr lang="tr-TR" sz="2800" dirty="0"/>
              <a:t>" dür.  </a:t>
            </a:r>
          </a:p>
          <a:p>
            <a:pPr algn="ctr"/>
            <a:endParaRPr lang="tr-TR" sz="2800" dirty="0"/>
          </a:p>
          <a:p>
            <a:pPr algn="ctr"/>
            <a:r>
              <a:rPr lang="tr-TR" sz="2800" dirty="0"/>
              <a:t>Bu </a:t>
            </a:r>
            <a:r>
              <a:rPr lang="tr-TR" sz="2800" dirty="0" err="1"/>
              <a:t>framework</a:t>
            </a:r>
            <a:r>
              <a:rPr lang="tr-TR" sz="2800" dirty="0"/>
              <a:t>; çok büyük hacimli veri setlerinin sunucu kümeleri (</a:t>
            </a:r>
            <a:r>
              <a:rPr lang="tr-TR" sz="2800" dirty="0" err="1"/>
              <a:t>clusters</a:t>
            </a:r>
            <a:r>
              <a:rPr lang="tr-TR" sz="2800" dirty="0"/>
              <a:t>) üzerinde basit programlama modelleriyle dağıtık şekilde işlenmesine imkan verir. </a:t>
            </a:r>
          </a:p>
        </p:txBody>
      </p:sp>
    </p:spTree>
    <p:extLst>
      <p:ext uri="{BB962C8B-B14F-4D97-AF65-F5344CB8AC3E}">
        <p14:creationId xmlns:p14="http://schemas.microsoft.com/office/powerpoint/2010/main" val="1073064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393290"/>
            <a:ext cx="9144000" cy="806667"/>
          </a:xfrm>
        </p:spPr>
        <p:txBody>
          <a:bodyPr>
            <a:norm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Hadoop Temel Özellikleri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1031709" y="1550574"/>
            <a:ext cx="10425530" cy="4433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sz="3200" dirty="0">
                <a:latin typeface="Roboto"/>
              </a:rPr>
              <a:t>Açık kaynaklı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sz="3200" dirty="0">
                <a:latin typeface="Roboto"/>
              </a:rPr>
              <a:t>Yazılım platformu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sz="3200" dirty="0">
                <a:latin typeface="Roboto"/>
              </a:rPr>
              <a:t>Bilgisayar kümeleri (</a:t>
            </a:r>
            <a:r>
              <a:rPr lang="tr-TR" sz="3200" dirty="0" err="1">
                <a:latin typeface="Roboto"/>
              </a:rPr>
              <a:t>cluster</a:t>
            </a:r>
            <a:r>
              <a:rPr lang="tr-TR" sz="3200" dirty="0">
                <a:latin typeface="Roboto"/>
              </a:rPr>
              <a:t>) üzerinde çalışır 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sz="3200" dirty="0">
                <a:latin typeface="Roboto"/>
              </a:rPr>
              <a:t>Veri depolama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sz="3200" dirty="0">
                <a:latin typeface="Roboto"/>
              </a:rPr>
              <a:t>Dağıtık hesaplama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sz="3200" dirty="0">
                <a:latin typeface="Roboto"/>
              </a:rPr>
              <a:t>Büyük hacimli veriyi işleme</a:t>
            </a:r>
          </a:p>
        </p:txBody>
      </p:sp>
    </p:spTree>
    <p:extLst>
      <p:ext uri="{BB962C8B-B14F-4D97-AF65-F5344CB8AC3E}">
        <p14:creationId xmlns:p14="http://schemas.microsoft.com/office/powerpoint/2010/main" val="3697039210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82782" y="277755"/>
            <a:ext cx="9144000" cy="656827"/>
          </a:xfrm>
        </p:spPr>
        <p:txBody>
          <a:bodyPr>
            <a:norm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Niçin Hadoop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cxnSp>
        <p:nvCxnSpPr>
          <p:cNvPr id="79" name="Düz Bağlayıcı 78"/>
          <p:cNvCxnSpPr>
            <a:cxnSpLocks/>
          </p:cNvCxnSpPr>
          <p:nvPr/>
        </p:nvCxnSpPr>
        <p:spPr>
          <a:xfrm>
            <a:off x="6095790" y="934582"/>
            <a:ext cx="0" cy="516747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 2"/>
          <p:cNvGrpSpPr/>
          <p:nvPr/>
        </p:nvGrpSpPr>
        <p:grpSpPr>
          <a:xfrm>
            <a:off x="589542" y="286797"/>
            <a:ext cx="4932110" cy="5765615"/>
            <a:chOff x="589542" y="286797"/>
            <a:chExt cx="4932110" cy="5765615"/>
          </a:xfrm>
        </p:grpSpPr>
        <p:grpSp>
          <p:nvGrpSpPr>
            <p:cNvPr id="89" name="Grup 88"/>
            <p:cNvGrpSpPr/>
            <p:nvPr/>
          </p:nvGrpSpPr>
          <p:grpSpPr>
            <a:xfrm>
              <a:off x="1230683" y="888087"/>
              <a:ext cx="4290969" cy="5164325"/>
              <a:chOff x="1230683" y="888087"/>
              <a:chExt cx="4290969" cy="5164325"/>
            </a:xfrm>
          </p:grpSpPr>
          <p:grpSp>
            <p:nvGrpSpPr>
              <p:cNvPr id="57" name="Grup 56"/>
              <p:cNvGrpSpPr/>
              <p:nvPr/>
            </p:nvGrpSpPr>
            <p:grpSpPr>
              <a:xfrm>
                <a:off x="1230683" y="888087"/>
                <a:ext cx="4290969" cy="4049371"/>
                <a:chOff x="1490071" y="888087"/>
                <a:chExt cx="4290969" cy="4049371"/>
              </a:xfrm>
            </p:grpSpPr>
            <p:pic>
              <p:nvPicPr>
                <p:cNvPr id="16" name="Resim 15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179" t="2991" r="8905" b="11611"/>
                <a:stretch/>
              </p:blipFill>
              <p:spPr>
                <a:xfrm>
                  <a:off x="4447540" y="2500094"/>
                  <a:ext cx="1333500" cy="1630681"/>
                </a:xfrm>
                <a:prstGeom prst="rect">
                  <a:avLst/>
                </a:prstGeom>
              </p:spPr>
            </p:pic>
            <p:pic>
              <p:nvPicPr>
                <p:cNvPr id="33" name="Resim 3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429" t="21786" r="5357" b="47500"/>
                <a:stretch/>
              </p:blipFill>
              <p:spPr>
                <a:xfrm>
                  <a:off x="2386403" y="3018584"/>
                  <a:ext cx="1514824" cy="505056"/>
                </a:xfrm>
                <a:prstGeom prst="rect">
                  <a:avLst/>
                </a:prstGeom>
              </p:spPr>
            </p:pic>
            <p:cxnSp>
              <p:nvCxnSpPr>
                <p:cNvPr id="35" name="Düz Bağlayıcı 34"/>
                <p:cNvCxnSpPr>
                  <a:stCxn id="85" idx="3"/>
                </p:cNvCxnSpPr>
                <p:nvPr/>
              </p:nvCxnSpPr>
              <p:spPr>
                <a:xfrm flipV="1">
                  <a:off x="1521500" y="3352029"/>
                  <a:ext cx="1069300" cy="222036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Düz Bağlayıcı 40"/>
                <p:cNvCxnSpPr>
                  <a:stCxn id="96" idx="3"/>
                </p:cNvCxnSpPr>
                <p:nvPr/>
              </p:nvCxnSpPr>
              <p:spPr>
                <a:xfrm flipV="1">
                  <a:off x="1528746" y="3352029"/>
                  <a:ext cx="1123967" cy="1585429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Düz Bağlayıcı 43"/>
                <p:cNvCxnSpPr>
                  <a:stCxn id="70" idx="3"/>
                </p:cNvCxnSpPr>
                <p:nvPr/>
              </p:nvCxnSpPr>
              <p:spPr>
                <a:xfrm>
                  <a:off x="1497453" y="2246126"/>
                  <a:ext cx="984490" cy="1122592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Düz Bağlayıcı 46"/>
                <p:cNvCxnSpPr>
                  <a:stCxn id="50" idx="3"/>
                </p:cNvCxnSpPr>
                <p:nvPr/>
              </p:nvCxnSpPr>
              <p:spPr>
                <a:xfrm>
                  <a:off x="1490071" y="888087"/>
                  <a:ext cx="1038817" cy="2463942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Düz Bağlayıcı 52"/>
                <p:cNvCxnSpPr>
                  <a:stCxn id="16" idx="1"/>
                </p:cNvCxnSpPr>
                <p:nvPr/>
              </p:nvCxnSpPr>
              <p:spPr>
                <a:xfrm flipH="1">
                  <a:off x="2838609" y="3315435"/>
                  <a:ext cx="1608931" cy="53283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up 86"/>
              <p:cNvGrpSpPr/>
              <p:nvPr/>
            </p:nvGrpSpPr>
            <p:grpSpPr>
              <a:xfrm>
                <a:off x="3416757" y="4524262"/>
                <a:ext cx="1988817" cy="1528150"/>
                <a:chOff x="3416757" y="4524262"/>
                <a:chExt cx="1988817" cy="1528150"/>
              </a:xfrm>
            </p:grpSpPr>
            <p:pic>
              <p:nvPicPr>
                <p:cNvPr id="81" name="Resim 80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3519" b="14630"/>
                <a:stretch/>
              </p:blipFill>
              <p:spPr>
                <a:xfrm>
                  <a:off x="4414299" y="4765271"/>
                  <a:ext cx="991275" cy="712250"/>
                </a:xfrm>
                <a:prstGeom prst="rect">
                  <a:avLst/>
                </a:prstGeom>
              </p:spPr>
            </p:pic>
            <p:pic>
              <p:nvPicPr>
                <p:cNvPr id="82" name="Resim 8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3519" b="14630"/>
                <a:stretch/>
              </p:blipFill>
              <p:spPr>
                <a:xfrm>
                  <a:off x="3466498" y="5340162"/>
                  <a:ext cx="991275" cy="712250"/>
                </a:xfrm>
                <a:prstGeom prst="rect">
                  <a:avLst/>
                </a:prstGeom>
              </p:spPr>
            </p:pic>
            <p:pic>
              <p:nvPicPr>
                <p:cNvPr id="83" name="Resim 82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3519" b="14630"/>
                <a:stretch/>
              </p:blipFill>
              <p:spPr>
                <a:xfrm>
                  <a:off x="3416757" y="4524262"/>
                  <a:ext cx="991275" cy="712250"/>
                </a:xfrm>
                <a:prstGeom prst="rect">
                  <a:avLst/>
                </a:prstGeom>
              </p:spPr>
            </p:pic>
          </p:grpSp>
          <p:cxnSp>
            <p:nvCxnSpPr>
              <p:cNvPr id="84" name="Düz Bağlayıcı 83"/>
              <p:cNvCxnSpPr>
                <a:stCxn id="83" idx="3"/>
                <a:endCxn id="16" idx="2"/>
              </p:cNvCxnSpPr>
              <p:nvPr/>
            </p:nvCxnSpPr>
            <p:spPr>
              <a:xfrm flipV="1">
                <a:off x="4408032" y="4130775"/>
                <a:ext cx="446870" cy="749612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up 44"/>
            <p:cNvGrpSpPr/>
            <p:nvPr/>
          </p:nvGrpSpPr>
          <p:grpSpPr>
            <a:xfrm>
              <a:off x="589542" y="286797"/>
              <a:ext cx="641141" cy="1241197"/>
              <a:chOff x="1991638" y="4296427"/>
              <a:chExt cx="814192" cy="1499679"/>
            </a:xfrm>
          </p:grpSpPr>
          <p:sp>
            <p:nvSpPr>
              <p:cNvPr id="48" name="Yamuk 47"/>
              <p:cNvSpPr/>
              <p:nvPr/>
            </p:nvSpPr>
            <p:spPr>
              <a:xfrm>
                <a:off x="1991638" y="5689008"/>
                <a:ext cx="209705" cy="107098"/>
              </a:xfrm>
              <a:prstGeom prst="trapezoid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Yamuk 48"/>
              <p:cNvSpPr/>
              <p:nvPr/>
            </p:nvSpPr>
            <p:spPr>
              <a:xfrm>
                <a:off x="2591812" y="5689008"/>
                <a:ext cx="209705" cy="107098"/>
              </a:xfrm>
              <a:prstGeom prst="trapezoid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Dikdörtgen 49"/>
              <p:cNvSpPr/>
              <p:nvPr/>
            </p:nvSpPr>
            <p:spPr>
              <a:xfrm>
                <a:off x="1991638" y="4296427"/>
                <a:ext cx="814192" cy="1453020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Dikdörtgen 50"/>
              <p:cNvSpPr/>
              <p:nvPr/>
            </p:nvSpPr>
            <p:spPr>
              <a:xfrm>
                <a:off x="2120900" y="5273458"/>
                <a:ext cx="547190" cy="27557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Yuvarlatılmış Dikdörtgen 51"/>
              <p:cNvSpPr/>
              <p:nvPr/>
            </p:nvSpPr>
            <p:spPr>
              <a:xfrm>
                <a:off x="2092325" y="4445000"/>
                <a:ext cx="604340" cy="260350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Düz Bağlayıcı 53"/>
              <p:cNvCxnSpPr/>
              <p:nvPr/>
            </p:nvCxnSpPr>
            <p:spPr>
              <a:xfrm>
                <a:off x="2196164" y="4504854"/>
                <a:ext cx="396661" cy="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Düz Bağlayıcı 54"/>
              <p:cNvCxnSpPr/>
              <p:nvPr/>
            </p:nvCxnSpPr>
            <p:spPr>
              <a:xfrm>
                <a:off x="2196164" y="4574704"/>
                <a:ext cx="396661" cy="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Düz Bağlayıcı 55"/>
              <p:cNvCxnSpPr/>
              <p:nvPr/>
            </p:nvCxnSpPr>
            <p:spPr>
              <a:xfrm>
                <a:off x="2196163" y="4648200"/>
                <a:ext cx="396661" cy="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up 63"/>
            <p:cNvGrpSpPr/>
            <p:nvPr/>
          </p:nvGrpSpPr>
          <p:grpSpPr>
            <a:xfrm>
              <a:off x="596924" y="1644836"/>
              <a:ext cx="641141" cy="1241197"/>
              <a:chOff x="1991638" y="4296427"/>
              <a:chExt cx="814192" cy="1499679"/>
            </a:xfrm>
          </p:grpSpPr>
          <p:sp>
            <p:nvSpPr>
              <p:cNvPr id="65" name="Yamuk 64"/>
              <p:cNvSpPr/>
              <p:nvPr/>
            </p:nvSpPr>
            <p:spPr>
              <a:xfrm>
                <a:off x="1991638" y="5689008"/>
                <a:ext cx="209705" cy="107098"/>
              </a:xfrm>
              <a:prstGeom prst="trapezoid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Yamuk 68"/>
              <p:cNvSpPr/>
              <p:nvPr/>
            </p:nvSpPr>
            <p:spPr>
              <a:xfrm>
                <a:off x="2591812" y="5689008"/>
                <a:ext cx="209705" cy="107098"/>
              </a:xfrm>
              <a:prstGeom prst="trapezoid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Dikdörtgen 69"/>
              <p:cNvSpPr/>
              <p:nvPr/>
            </p:nvSpPr>
            <p:spPr>
              <a:xfrm>
                <a:off x="1991638" y="4296427"/>
                <a:ext cx="814192" cy="1453020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Dikdörtgen 70"/>
              <p:cNvSpPr/>
              <p:nvPr/>
            </p:nvSpPr>
            <p:spPr>
              <a:xfrm>
                <a:off x="2120900" y="5273458"/>
                <a:ext cx="547190" cy="27557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Yuvarlatılmış Dikdörtgen 71"/>
              <p:cNvSpPr/>
              <p:nvPr/>
            </p:nvSpPr>
            <p:spPr>
              <a:xfrm>
                <a:off x="2092325" y="4445000"/>
                <a:ext cx="604340" cy="260350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3" name="Düz Bağlayıcı 72"/>
              <p:cNvCxnSpPr/>
              <p:nvPr/>
            </p:nvCxnSpPr>
            <p:spPr>
              <a:xfrm>
                <a:off x="2196164" y="4504854"/>
                <a:ext cx="396661" cy="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Düz Bağlayıcı 73"/>
              <p:cNvCxnSpPr/>
              <p:nvPr/>
            </p:nvCxnSpPr>
            <p:spPr>
              <a:xfrm>
                <a:off x="2196164" y="4574704"/>
                <a:ext cx="396661" cy="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Düz Bağlayıcı 74"/>
              <p:cNvCxnSpPr/>
              <p:nvPr/>
            </p:nvCxnSpPr>
            <p:spPr>
              <a:xfrm>
                <a:off x="2196163" y="4648200"/>
                <a:ext cx="396661" cy="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up 75"/>
            <p:cNvGrpSpPr/>
            <p:nvPr/>
          </p:nvGrpSpPr>
          <p:grpSpPr>
            <a:xfrm>
              <a:off x="620971" y="2972775"/>
              <a:ext cx="641141" cy="1241197"/>
              <a:chOff x="1991638" y="4296427"/>
              <a:chExt cx="814192" cy="1499679"/>
            </a:xfrm>
          </p:grpSpPr>
          <p:sp>
            <p:nvSpPr>
              <p:cNvPr id="78" name="Yamuk 77"/>
              <p:cNvSpPr/>
              <p:nvPr/>
            </p:nvSpPr>
            <p:spPr>
              <a:xfrm>
                <a:off x="1991638" y="5689008"/>
                <a:ext cx="209705" cy="107098"/>
              </a:xfrm>
              <a:prstGeom prst="trapezoid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Yamuk 79"/>
              <p:cNvSpPr/>
              <p:nvPr/>
            </p:nvSpPr>
            <p:spPr>
              <a:xfrm>
                <a:off x="2591812" y="5689008"/>
                <a:ext cx="209705" cy="107098"/>
              </a:xfrm>
              <a:prstGeom prst="trapezoid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Dikdörtgen 84"/>
              <p:cNvSpPr/>
              <p:nvPr/>
            </p:nvSpPr>
            <p:spPr>
              <a:xfrm>
                <a:off x="1991638" y="4296427"/>
                <a:ext cx="814192" cy="1453020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Dikdörtgen 85"/>
              <p:cNvSpPr/>
              <p:nvPr/>
            </p:nvSpPr>
            <p:spPr>
              <a:xfrm>
                <a:off x="2120900" y="5273458"/>
                <a:ext cx="547190" cy="27557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Yuvarlatılmış Dikdörtgen 87"/>
              <p:cNvSpPr/>
              <p:nvPr/>
            </p:nvSpPr>
            <p:spPr>
              <a:xfrm>
                <a:off x="2092325" y="4445000"/>
                <a:ext cx="604340" cy="260350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Düz Bağlayıcı 89"/>
              <p:cNvCxnSpPr/>
              <p:nvPr/>
            </p:nvCxnSpPr>
            <p:spPr>
              <a:xfrm>
                <a:off x="2196164" y="4504854"/>
                <a:ext cx="396661" cy="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Düz Bağlayıcı 90"/>
              <p:cNvCxnSpPr/>
              <p:nvPr/>
            </p:nvCxnSpPr>
            <p:spPr>
              <a:xfrm>
                <a:off x="2196164" y="4574704"/>
                <a:ext cx="396661" cy="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Düz Bağlayıcı 91"/>
              <p:cNvCxnSpPr/>
              <p:nvPr/>
            </p:nvCxnSpPr>
            <p:spPr>
              <a:xfrm>
                <a:off x="2196163" y="4648200"/>
                <a:ext cx="396661" cy="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up 92"/>
            <p:cNvGrpSpPr/>
            <p:nvPr/>
          </p:nvGrpSpPr>
          <p:grpSpPr>
            <a:xfrm>
              <a:off x="628217" y="4336168"/>
              <a:ext cx="641141" cy="1241197"/>
              <a:chOff x="1991638" y="4296427"/>
              <a:chExt cx="814192" cy="1499679"/>
            </a:xfrm>
          </p:grpSpPr>
          <p:sp>
            <p:nvSpPr>
              <p:cNvPr id="94" name="Yamuk 93"/>
              <p:cNvSpPr/>
              <p:nvPr/>
            </p:nvSpPr>
            <p:spPr>
              <a:xfrm>
                <a:off x="1991638" y="5689008"/>
                <a:ext cx="209705" cy="107098"/>
              </a:xfrm>
              <a:prstGeom prst="trapezoid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Yamuk 94"/>
              <p:cNvSpPr/>
              <p:nvPr/>
            </p:nvSpPr>
            <p:spPr>
              <a:xfrm>
                <a:off x="2591812" y="5689008"/>
                <a:ext cx="209705" cy="107098"/>
              </a:xfrm>
              <a:prstGeom prst="trapezoid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Dikdörtgen 95"/>
              <p:cNvSpPr/>
              <p:nvPr/>
            </p:nvSpPr>
            <p:spPr>
              <a:xfrm>
                <a:off x="1991638" y="4296427"/>
                <a:ext cx="814192" cy="1453020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Dikdörtgen 96"/>
              <p:cNvSpPr/>
              <p:nvPr/>
            </p:nvSpPr>
            <p:spPr>
              <a:xfrm>
                <a:off x="2120900" y="5273458"/>
                <a:ext cx="547190" cy="27557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Yuvarlatılmış Dikdörtgen 97"/>
              <p:cNvSpPr/>
              <p:nvPr/>
            </p:nvSpPr>
            <p:spPr>
              <a:xfrm>
                <a:off x="2092325" y="4445000"/>
                <a:ext cx="604340" cy="260350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Düz Bağlayıcı 98"/>
              <p:cNvCxnSpPr/>
              <p:nvPr/>
            </p:nvCxnSpPr>
            <p:spPr>
              <a:xfrm>
                <a:off x="2196164" y="4504854"/>
                <a:ext cx="396661" cy="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Düz Bağlayıcı 99"/>
              <p:cNvCxnSpPr/>
              <p:nvPr/>
            </p:nvCxnSpPr>
            <p:spPr>
              <a:xfrm>
                <a:off x="2196164" y="4574704"/>
                <a:ext cx="396661" cy="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Düz Bağlayıcı 100"/>
              <p:cNvCxnSpPr/>
              <p:nvPr/>
            </p:nvCxnSpPr>
            <p:spPr>
              <a:xfrm>
                <a:off x="2196163" y="4648200"/>
                <a:ext cx="396661" cy="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up 27"/>
          <p:cNvGrpSpPr/>
          <p:nvPr/>
        </p:nvGrpSpPr>
        <p:grpSpPr>
          <a:xfrm>
            <a:off x="7407007" y="347854"/>
            <a:ext cx="3575578" cy="5341460"/>
            <a:chOff x="7666370" y="341510"/>
            <a:chExt cx="3575578" cy="5341460"/>
          </a:xfrm>
        </p:grpSpPr>
        <p:grpSp>
          <p:nvGrpSpPr>
            <p:cNvPr id="77" name="Grup 76"/>
            <p:cNvGrpSpPr/>
            <p:nvPr/>
          </p:nvGrpSpPr>
          <p:grpSpPr>
            <a:xfrm>
              <a:off x="7666370" y="942800"/>
              <a:ext cx="2934437" cy="4100263"/>
              <a:chOff x="7958805" y="893747"/>
              <a:chExt cx="2934437" cy="4100263"/>
            </a:xfrm>
          </p:grpSpPr>
          <p:pic>
            <p:nvPicPr>
              <p:cNvPr id="62" name="Resim 6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29" t="21786" r="5357" b="47500"/>
              <a:stretch/>
            </p:blipFill>
            <p:spPr>
              <a:xfrm>
                <a:off x="7958805" y="2867168"/>
                <a:ext cx="1514824" cy="505056"/>
              </a:xfrm>
              <a:prstGeom prst="rect">
                <a:avLst/>
              </a:prstGeom>
            </p:spPr>
          </p:pic>
          <p:cxnSp>
            <p:nvCxnSpPr>
              <p:cNvPr id="63" name="Düz Bağlayıcı 62"/>
              <p:cNvCxnSpPr>
                <a:endCxn id="105" idx="1"/>
              </p:cNvCxnSpPr>
              <p:nvPr/>
            </p:nvCxnSpPr>
            <p:spPr>
              <a:xfrm flipV="1">
                <a:off x="8144227" y="893747"/>
                <a:ext cx="2717047" cy="2341817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6" name="Düz Bağlayıcı 65"/>
              <p:cNvCxnSpPr>
                <a:endCxn id="117" idx="1"/>
              </p:cNvCxnSpPr>
              <p:nvPr/>
            </p:nvCxnSpPr>
            <p:spPr>
              <a:xfrm flipV="1">
                <a:off x="8325530" y="2231077"/>
                <a:ext cx="2550253" cy="95007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7" name="Düz Bağlayıcı 66"/>
              <p:cNvCxnSpPr>
                <a:endCxn id="127" idx="1"/>
              </p:cNvCxnSpPr>
              <p:nvPr/>
            </p:nvCxnSpPr>
            <p:spPr>
              <a:xfrm>
                <a:off x="8434387" y="3250688"/>
                <a:ext cx="2444792" cy="335893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8" name="Düz Bağlayıcı 67"/>
              <p:cNvCxnSpPr>
                <a:endCxn id="137" idx="1"/>
              </p:cNvCxnSpPr>
              <p:nvPr/>
            </p:nvCxnSpPr>
            <p:spPr>
              <a:xfrm>
                <a:off x="8268052" y="3281084"/>
                <a:ext cx="2625190" cy="1712926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up 19"/>
            <p:cNvGrpSpPr/>
            <p:nvPr/>
          </p:nvGrpSpPr>
          <p:grpSpPr>
            <a:xfrm>
              <a:off x="10568839" y="341510"/>
              <a:ext cx="641141" cy="1241197"/>
              <a:chOff x="10437740" y="349156"/>
              <a:chExt cx="641141" cy="1241197"/>
            </a:xfrm>
          </p:grpSpPr>
          <p:grpSp>
            <p:nvGrpSpPr>
              <p:cNvPr id="102" name="Grup 101"/>
              <p:cNvGrpSpPr/>
              <p:nvPr/>
            </p:nvGrpSpPr>
            <p:grpSpPr>
              <a:xfrm>
                <a:off x="10437740" y="349156"/>
                <a:ext cx="641141" cy="1241197"/>
                <a:chOff x="1991638" y="4296427"/>
                <a:chExt cx="814192" cy="1499679"/>
              </a:xfrm>
            </p:grpSpPr>
            <p:sp>
              <p:nvSpPr>
                <p:cNvPr id="103" name="Yamuk 102"/>
                <p:cNvSpPr/>
                <p:nvPr/>
              </p:nvSpPr>
              <p:spPr>
                <a:xfrm>
                  <a:off x="1991638" y="5689008"/>
                  <a:ext cx="209705" cy="107098"/>
                </a:xfrm>
                <a:prstGeom prst="trapezoid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Yamuk 103"/>
                <p:cNvSpPr/>
                <p:nvPr/>
              </p:nvSpPr>
              <p:spPr>
                <a:xfrm>
                  <a:off x="2591812" y="5689008"/>
                  <a:ext cx="209705" cy="107098"/>
                </a:xfrm>
                <a:prstGeom prst="trapezoid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Dikdörtgen 104"/>
                <p:cNvSpPr/>
                <p:nvPr/>
              </p:nvSpPr>
              <p:spPr>
                <a:xfrm>
                  <a:off x="1991638" y="4296427"/>
                  <a:ext cx="814192" cy="1453020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prst="relaxedInset"/>
                </a:sp3d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Yuvarlatılmış Dikdörtgen 106"/>
                <p:cNvSpPr/>
                <p:nvPr/>
              </p:nvSpPr>
              <p:spPr>
                <a:xfrm>
                  <a:off x="2092325" y="4445000"/>
                  <a:ext cx="604340" cy="260350"/>
                </a:xfrm>
                <a:prstGeom prst="round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8" name="Düz Bağlayıcı 107"/>
                <p:cNvCxnSpPr/>
                <p:nvPr/>
              </p:nvCxnSpPr>
              <p:spPr>
                <a:xfrm>
                  <a:off x="2196164" y="4504854"/>
                  <a:ext cx="396661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Düz Bağlayıcı 108"/>
                <p:cNvCxnSpPr/>
                <p:nvPr/>
              </p:nvCxnSpPr>
              <p:spPr>
                <a:xfrm>
                  <a:off x="2196164" y="4574704"/>
                  <a:ext cx="396661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Düz Bağlayıcı 109"/>
                <p:cNvCxnSpPr/>
                <p:nvPr/>
              </p:nvCxnSpPr>
              <p:spPr>
                <a:xfrm>
                  <a:off x="2196163" y="4648200"/>
                  <a:ext cx="396661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1" name="Resim 110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79" t="2991" r="8905" b="11611"/>
              <a:stretch/>
            </p:blipFill>
            <p:spPr>
              <a:xfrm>
                <a:off x="10517027" y="877649"/>
                <a:ext cx="503903" cy="616201"/>
              </a:xfrm>
              <a:prstGeom prst="rect">
                <a:avLst/>
              </a:prstGeom>
            </p:spPr>
          </p:pic>
        </p:grpSp>
        <p:grpSp>
          <p:nvGrpSpPr>
            <p:cNvPr id="112" name="Grup 111"/>
            <p:cNvGrpSpPr/>
            <p:nvPr/>
          </p:nvGrpSpPr>
          <p:grpSpPr>
            <a:xfrm>
              <a:off x="10583348" y="1678840"/>
              <a:ext cx="641141" cy="1241197"/>
              <a:chOff x="10437740" y="349156"/>
              <a:chExt cx="641141" cy="1241197"/>
            </a:xfrm>
          </p:grpSpPr>
          <p:grpSp>
            <p:nvGrpSpPr>
              <p:cNvPr id="113" name="Grup 112"/>
              <p:cNvGrpSpPr/>
              <p:nvPr/>
            </p:nvGrpSpPr>
            <p:grpSpPr>
              <a:xfrm>
                <a:off x="10437740" y="349156"/>
                <a:ext cx="641141" cy="1241197"/>
                <a:chOff x="1991638" y="4296427"/>
                <a:chExt cx="814192" cy="1499679"/>
              </a:xfrm>
            </p:grpSpPr>
            <p:sp>
              <p:nvSpPr>
                <p:cNvPr id="115" name="Yamuk 114"/>
                <p:cNvSpPr/>
                <p:nvPr/>
              </p:nvSpPr>
              <p:spPr>
                <a:xfrm>
                  <a:off x="1991638" y="5689008"/>
                  <a:ext cx="209705" cy="107098"/>
                </a:xfrm>
                <a:prstGeom prst="trapezoid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Yamuk 115"/>
                <p:cNvSpPr/>
                <p:nvPr/>
              </p:nvSpPr>
              <p:spPr>
                <a:xfrm>
                  <a:off x="2591812" y="5689008"/>
                  <a:ext cx="209705" cy="107098"/>
                </a:xfrm>
                <a:prstGeom prst="trapezoid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Dikdörtgen 116"/>
                <p:cNvSpPr/>
                <p:nvPr/>
              </p:nvSpPr>
              <p:spPr>
                <a:xfrm>
                  <a:off x="1991638" y="4296427"/>
                  <a:ext cx="814192" cy="1453020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prst="relaxedInset"/>
                </a:sp3d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Yuvarlatılmış Dikdörtgen 117"/>
                <p:cNvSpPr/>
                <p:nvPr/>
              </p:nvSpPr>
              <p:spPr>
                <a:xfrm>
                  <a:off x="2092325" y="4445000"/>
                  <a:ext cx="604340" cy="260350"/>
                </a:xfrm>
                <a:prstGeom prst="round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9" name="Düz Bağlayıcı 118"/>
                <p:cNvCxnSpPr/>
                <p:nvPr/>
              </p:nvCxnSpPr>
              <p:spPr>
                <a:xfrm>
                  <a:off x="2196164" y="4504854"/>
                  <a:ext cx="396661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Düz Bağlayıcı 119"/>
                <p:cNvCxnSpPr/>
                <p:nvPr/>
              </p:nvCxnSpPr>
              <p:spPr>
                <a:xfrm>
                  <a:off x="2196164" y="4574704"/>
                  <a:ext cx="396661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Düz Bağlayıcı 120"/>
                <p:cNvCxnSpPr/>
                <p:nvPr/>
              </p:nvCxnSpPr>
              <p:spPr>
                <a:xfrm>
                  <a:off x="2196163" y="4648200"/>
                  <a:ext cx="396661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4" name="Resim 113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79" t="2991" r="8905" b="11611"/>
              <a:stretch/>
            </p:blipFill>
            <p:spPr>
              <a:xfrm>
                <a:off x="10517027" y="877649"/>
                <a:ext cx="503903" cy="616201"/>
              </a:xfrm>
              <a:prstGeom prst="rect">
                <a:avLst/>
              </a:prstGeom>
            </p:spPr>
          </p:pic>
        </p:grpSp>
        <p:grpSp>
          <p:nvGrpSpPr>
            <p:cNvPr id="122" name="Grup 121"/>
            <p:cNvGrpSpPr/>
            <p:nvPr/>
          </p:nvGrpSpPr>
          <p:grpSpPr>
            <a:xfrm>
              <a:off x="10586744" y="3034344"/>
              <a:ext cx="641141" cy="1241197"/>
              <a:chOff x="10437740" y="349156"/>
              <a:chExt cx="641141" cy="1241197"/>
            </a:xfrm>
          </p:grpSpPr>
          <p:grpSp>
            <p:nvGrpSpPr>
              <p:cNvPr id="123" name="Grup 122"/>
              <p:cNvGrpSpPr/>
              <p:nvPr/>
            </p:nvGrpSpPr>
            <p:grpSpPr>
              <a:xfrm>
                <a:off x="10437740" y="349156"/>
                <a:ext cx="641141" cy="1241197"/>
                <a:chOff x="1991638" y="4296427"/>
                <a:chExt cx="814192" cy="1499679"/>
              </a:xfrm>
            </p:grpSpPr>
            <p:sp>
              <p:nvSpPr>
                <p:cNvPr id="125" name="Yamuk 124"/>
                <p:cNvSpPr/>
                <p:nvPr/>
              </p:nvSpPr>
              <p:spPr>
                <a:xfrm>
                  <a:off x="1991638" y="5689008"/>
                  <a:ext cx="209705" cy="107098"/>
                </a:xfrm>
                <a:prstGeom prst="trapezoid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Yamuk 125"/>
                <p:cNvSpPr/>
                <p:nvPr/>
              </p:nvSpPr>
              <p:spPr>
                <a:xfrm>
                  <a:off x="2591812" y="5689008"/>
                  <a:ext cx="209705" cy="107098"/>
                </a:xfrm>
                <a:prstGeom prst="trapezoid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Dikdörtgen 126"/>
                <p:cNvSpPr/>
                <p:nvPr/>
              </p:nvSpPr>
              <p:spPr>
                <a:xfrm>
                  <a:off x="1991638" y="4296427"/>
                  <a:ext cx="814192" cy="1453020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prst="relaxedInset"/>
                </a:sp3d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Yuvarlatılmış Dikdörtgen 127"/>
                <p:cNvSpPr/>
                <p:nvPr/>
              </p:nvSpPr>
              <p:spPr>
                <a:xfrm>
                  <a:off x="2092325" y="4445000"/>
                  <a:ext cx="604340" cy="260350"/>
                </a:xfrm>
                <a:prstGeom prst="round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9" name="Düz Bağlayıcı 128"/>
                <p:cNvCxnSpPr/>
                <p:nvPr/>
              </p:nvCxnSpPr>
              <p:spPr>
                <a:xfrm>
                  <a:off x="2196164" y="4504854"/>
                  <a:ext cx="396661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Düz Bağlayıcı 129"/>
                <p:cNvCxnSpPr/>
                <p:nvPr/>
              </p:nvCxnSpPr>
              <p:spPr>
                <a:xfrm>
                  <a:off x="2196164" y="4574704"/>
                  <a:ext cx="396661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Düz Bağlayıcı 130"/>
                <p:cNvCxnSpPr/>
                <p:nvPr/>
              </p:nvCxnSpPr>
              <p:spPr>
                <a:xfrm>
                  <a:off x="2196163" y="4648200"/>
                  <a:ext cx="396661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4" name="Resim 123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79" t="2991" r="8905" b="11611"/>
              <a:stretch/>
            </p:blipFill>
            <p:spPr>
              <a:xfrm>
                <a:off x="10517027" y="877649"/>
                <a:ext cx="503903" cy="616201"/>
              </a:xfrm>
              <a:prstGeom prst="rect">
                <a:avLst/>
              </a:prstGeom>
            </p:spPr>
          </p:pic>
        </p:grpSp>
        <p:grpSp>
          <p:nvGrpSpPr>
            <p:cNvPr id="132" name="Grup 131"/>
            <p:cNvGrpSpPr/>
            <p:nvPr/>
          </p:nvGrpSpPr>
          <p:grpSpPr>
            <a:xfrm>
              <a:off x="10600807" y="4441773"/>
              <a:ext cx="641141" cy="1241197"/>
              <a:chOff x="10437740" y="349156"/>
              <a:chExt cx="641141" cy="1241197"/>
            </a:xfrm>
          </p:grpSpPr>
          <p:grpSp>
            <p:nvGrpSpPr>
              <p:cNvPr id="133" name="Grup 132"/>
              <p:cNvGrpSpPr/>
              <p:nvPr/>
            </p:nvGrpSpPr>
            <p:grpSpPr>
              <a:xfrm>
                <a:off x="10437740" y="349156"/>
                <a:ext cx="641141" cy="1241197"/>
                <a:chOff x="1991638" y="4296427"/>
                <a:chExt cx="814192" cy="1499679"/>
              </a:xfrm>
            </p:grpSpPr>
            <p:sp>
              <p:nvSpPr>
                <p:cNvPr id="135" name="Yamuk 134"/>
                <p:cNvSpPr/>
                <p:nvPr/>
              </p:nvSpPr>
              <p:spPr>
                <a:xfrm>
                  <a:off x="1991638" y="5689008"/>
                  <a:ext cx="209705" cy="107098"/>
                </a:xfrm>
                <a:prstGeom prst="trapezoid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Yamuk 135"/>
                <p:cNvSpPr/>
                <p:nvPr/>
              </p:nvSpPr>
              <p:spPr>
                <a:xfrm>
                  <a:off x="2591812" y="5689008"/>
                  <a:ext cx="209705" cy="107098"/>
                </a:xfrm>
                <a:prstGeom prst="trapezoid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Dikdörtgen 136"/>
                <p:cNvSpPr/>
                <p:nvPr/>
              </p:nvSpPr>
              <p:spPr>
                <a:xfrm>
                  <a:off x="1991638" y="4296427"/>
                  <a:ext cx="814192" cy="1453020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prst="relaxedInset"/>
                </a:sp3d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Yuvarlatılmış Dikdörtgen 137"/>
                <p:cNvSpPr/>
                <p:nvPr/>
              </p:nvSpPr>
              <p:spPr>
                <a:xfrm>
                  <a:off x="2092325" y="4445000"/>
                  <a:ext cx="604340" cy="260350"/>
                </a:xfrm>
                <a:prstGeom prst="round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9" name="Düz Bağlayıcı 138"/>
                <p:cNvCxnSpPr/>
                <p:nvPr/>
              </p:nvCxnSpPr>
              <p:spPr>
                <a:xfrm>
                  <a:off x="2196164" y="4504854"/>
                  <a:ext cx="396661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Düz Bağlayıcı 139"/>
                <p:cNvCxnSpPr/>
                <p:nvPr/>
              </p:nvCxnSpPr>
              <p:spPr>
                <a:xfrm>
                  <a:off x="2196164" y="4574704"/>
                  <a:ext cx="396661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Düz Bağlayıcı 140"/>
                <p:cNvCxnSpPr/>
                <p:nvPr/>
              </p:nvCxnSpPr>
              <p:spPr>
                <a:xfrm>
                  <a:off x="2196163" y="4648200"/>
                  <a:ext cx="396661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4" name="Resim 133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79" t="2991" r="8905" b="11611"/>
              <a:stretch/>
            </p:blipFill>
            <p:spPr>
              <a:xfrm>
                <a:off x="10517027" y="877649"/>
                <a:ext cx="503903" cy="6162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617238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3115792" y="265502"/>
            <a:ext cx="5960415" cy="1087566"/>
          </a:xfrm>
        </p:spPr>
        <p:txBody>
          <a:bodyPr>
            <a:norm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Hataya Dayanıklılık</a:t>
            </a:r>
            <a:b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</a:br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(</a:t>
            </a:r>
            <a:r>
              <a:rPr lang="tr-TR" sz="3600" b="1" dirty="0" err="1">
                <a:solidFill>
                  <a:srgbClr val="FF4D4D"/>
                </a:solidFill>
                <a:latin typeface="Roboto"/>
                <a:ea typeface="+mn-ea"/>
                <a:cs typeface="+mn-cs"/>
              </a:rPr>
              <a:t>Fault</a:t>
            </a:r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 </a:t>
            </a:r>
            <a:r>
              <a:rPr lang="tr-TR" sz="3600" b="1" dirty="0" err="1">
                <a:solidFill>
                  <a:srgbClr val="FF4D4D"/>
                </a:solidFill>
                <a:latin typeface="Roboto"/>
                <a:ea typeface="+mn-ea"/>
                <a:cs typeface="+mn-cs"/>
              </a:rPr>
              <a:t>Tolerance</a:t>
            </a:r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)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grpSp>
        <p:nvGrpSpPr>
          <p:cNvPr id="77" name="Grup 76"/>
          <p:cNvGrpSpPr/>
          <p:nvPr/>
        </p:nvGrpSpPr>
        <p:grpSpPr>
          <a:xfrm rot="5400000">
            <a:off x="4289791" y="-503483"/>
            <a:ext cx="4335414" cy="9482282"/>
            <a:chOff x="7848767" y="-1086310"/>
            <a:chExt cx="3796562" cy="7297007"/>
          </a:xfrm>
        </p:grpSpPr>
        <p:pic>
          <p:nvPicPr>
            <p:cNvPr id="58" name="Resim 5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221691" y="-1231783"/>
              <a:ext cx="1267688" cy="1558633"/>
            </a:xfrm>
            <a:prstGeom prst="rect">
              <a:avLst/>
            </a:prstGeom>
          </p:spPr>
        </p:pic>
        <p:pic>
          <p:nvPicPr>
            <p:cNvPr id="59" name="Resim 5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187368" y="4797536"/>
              <a:ext cx="1267688" cy="1558633"/>
            </a:xfrm>
            <a:prstGeom prst="rect">
              <a:avLst/>
            </a:prstGeom>
          </p:spPr>
        </p:pic>
        <p:pic>
          <p:nvPicPr>
            <p:cNvPr id="60" name="Resim 5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187367" y="809856"/>
              <a:ext cx="1267688" cy="1558633"/>
            </a:xfrm>
            <a:prstGeom prst="rect">
              <a:avLst/>
            </a:prstGeom>
          </p:spPr>
        </p:pic>
        <p:pic>
          <p:nvPicPr>
            <p:cNvPr id="61" name="Resim 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232169" y="2818779"/>
              <a:ext cx="1267688" cy="1558633"/>
            </a:xfrm>
            <a:prstGeom prst="rect">
              <a:avLst/>
            </a:prstGeom>
          </p:spPr>
        </p:pic>
        <p:pic>
          <p:nvPicPr>
            <p:cNvPr id="62" name="Resim 6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9" t="21786" r="5357" b="47500"/>
            <a:stretch/>
          </p:blipFill>
          <p:spPr>
            <a:xfrm rot="16200000">
              <a:off x="7343883" y="2531548"/>
              <a:ext cx="1514824" cy="505056"/>
            </a:xfrm>
            <a:prstGeom prst="rect">
              <a:avLst/>
            </a:prstGeom>
          </p:spPr>
        </p:pic>
        <p:cxnSp>
          <p:nvCxnSpPr>
            <p:cNvPr id="63" name="Düz Bağlayıcı 62"/>
            <p:cNvCxnSpPr>
              <a:stCxn id="62" idx="2"/>
              <a:endCxn id="58" idx="0"/>
            </p:cNvCxnSpPr>
            <p:nvPr/>
          </p:nvCxnSpPr>
          <p:spPr>
            <a:xfrm rot="16200000">
              <a:off x="7596750" y="304607"/>
              <a:ext cx="3236542" cy="172239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Düz Bağlayıcı 65"/>
            <p:cNvCxnSpPr>
              <a:stCxn id="62" idx="2"/>
              <a:endCxn id="60" idx="0"/>
            </p:cNvCxnSpPr>
            <p:nvPr/>
          </p:nvCxnSpPr>
          <p:spPr>
            <a:xfrm rot="16200000">
              <a:off x="8600407" y="1342588"/>
              <a:ext cx="1194903" cy="168807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Düz Bağlayıcı 66"/>
            <p:cNvCxnSpPr>
              <a:stCxn id="62" idx="2"/>
              <a:endCxn id="61" idx="0"/>
            </p:cNvCxnSpPr>
            <p:nvPr/>
          </p:nvCxnSpPr>
          <p:spPr>
            <a:xfrm rot="16200000" flipH="1">
              <a:off x="8813249" y="2324649"/>
              <a:ext cx="814020" cy="173287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Düz Bağlayıcı 67"/>
            <p:cNvCxnSpPr>
              <a:stCxn id="62" idx="2"/>
              <a:endCxn id="59" idx="0"/>
            </p:cNvCxnSpPr>
            <p:nvPr/>
          </p:nvCxnSpPr>
          <p:spPr>
            <a:xfrm rot="16200000" flipH="1">
              <a:off x="7801471" y="3336427"/>
              <a:ext cx="2792776" cy="1688073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4" name="Grup 63"/>
          <p:cNvGrpSpPr/>
          <p:nvPr/>
        </p:nvGrpSpPr>
        <p:grpSpPr>
          <a:xfrm>
            <a:off x="2804988" y="5741945"/>
            <a:ext cx="8248132" cy="557562"/>
            <a:chOff x="2804988" y="4827543"/>
            <a:chExt cx="8248132" cy="557562"/>
          </a:xfrm>
        </p:grpSpPr>
        <p:pic>
          <p:nvPicPr>
            <p:cNvPr id="52" name="Resim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988" y="4861387"/>
              <a:ext cx="453961" cy="474386"/>
            </a:xfrm>
            <a:prstGeom prst="rect">
              <a:avLst/>
            </a:prstGeom>
          </p:spPr>
        </p:pic>
        <p:pic>
          <p:nvPicPr>
            <p:cNvPr id="76" name="Resim 7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9159" y="4910719"/>
              <a:ext cx="453961" cy="474386"/>
            </a:xfrm>
            <a:prstGeom prst="rect">
              <a:avLst/>
            </a:prstGeom>
          </p:spPr>
        </p:pic>
        <p:pic>
          <p:nvPicPr>
            <p:cNvPr id="85" name="Resim 8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3740" y="4827543"/>
              <a:ext cx="453961" cy="474386"/>
            </a:xfrm>
            <a:prstGeom prst="rect">
              <a:avLst/>
            </a:prstGeom>
          </p:spPr>
        </p:pic>
      </p:grpSp>
      <p:grpSp>
        <p:nvGrpSpPr>
          <p:cNvPr id="55" name="Grup 54"/>
          <p:cNvGrpSpPr/>
          <p:nvPr/>
        </p:nvGrpSpPr>
        <p:grpSpPr>
          <a:xfrm>
            <a:off x="2726858" y="5262225"/>
            <a:ext cx="8238790" cy="491173"/>
            <a:chOff x="2726858" y="4347823"/>
            <a:chExt cx="8238790" cy="491173"/>
          </a:xfrm>
        </p:grpSpPr>
        <p:pic>
          <p:nvPicPr>
            <p:cNvPr id="50" name="Resim 4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858" y="4347823"/>
              <a:ext cx="444619" cy="441841"/>
            </a:xfrm>
            <a:prstGeom prst="rect">
              <a:avLst/>
            </a:prstGeom>
          </p:spPr>
        </p:pic>
        <p:pic>
          <p:nvPicPr>
            <p:cNvPr id="74" name="Resim 7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1029" y="4397155"/>
              <a:ext cx="444619" cy="441841"/>
            </a:xfrm>
            <a:prstGeom prst="rect">
              <a:avLst/>
            </a:prstGeom>
          </p:spPr>
        </p:pic>
        <p:pic>
          <p:nvPicPr>
            <p:cNvPr id="86" name="Resim 8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289" y="4347823"/>
              <a:ext cx="444619" cy="441841"/>
            </a:xfrm>
            <a:prstGeom prst="rect">
              <a:avLst/>
            </a:prstGeom>
          </p:spPr>
        </p:pic>
      </p:grpSp>
      <p:grpSp>
        <p:nvGrpSpPr>
          <p:cNvPr id="56" name="Grup 55"/>
          <p:cNvGrpSpPr/>
          <p:nvPr/>
        </p:nvGrpSpPr>
        <p:grpSpPr>
          <a:xfrm>
            <a:off x="2354277" y="5526980"/>
            <a:ext cx="5610174" cy="475266"/>
            <a:chOff x="2354277" y="4612578"/>
            <a:chExt cx="5610174" cy="475266"/>
          </a:xfrm>
        </p:grpSpPr>
        <p:pic>
          <p:nvPicPr>
            <p:cNvPr id="51" name="Resim 5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277" y="4646422"/>
              <a:ext cx="441422" cy="441422"/>
            </a:xfrm>
            <a:prstGeom prst="rect">
              <a:avLst/>
            </a:prstGeom>
          </p:spPr>
        </p:pic>
        <p:pic>
          <p:nvPicPr>
            <p:cNvPr id="80" name="Resim 7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3029" y="4612578"/>
              <a:ext cx="441422" cy="441422"/>
            </a:xfrm>
            <a:prstGeom prst="rect">
              <a:avLst/>
            </a:prstGeom>
          </p:spPr>
        </p:pic>
        <p:pic>
          <p:nvPicPr>
            <p:cNvPr id="88" name="Resim 8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708" y="4646422"/>
              <a:ext cx="441422" cy="441422"/>
            </a:xfrm>
            <a:prstGeom prst="rect">
              <a:avLst/>
            </a:prstGeom>
          </p:spPr>
        </p:pic>
      </p:grpSp>
      <p:pic>
        <p:nvPicPr>
          <p:cNvPr id="54" name="Resim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278" y="4756731"/>
            <a:ext cx="1805361" cy="1805361"/>
          </a:xfrm>
          <a:prstGeom prst="rect">
            <a:avLst/>
          </a:prstGeom>
        </p:spPr>
      </p:pic>
      <p:pic>
        <p:nvPicPr>
          <p:cNvPr id="95" name="Resim 9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88" y="5777449"/>
            <a:ext cx="453961" cy="474386"/>
          </a:xfrm>
          <a:prstGeom prst="rect">
            <a:avLst/>
          </a:prstGeom>
        </p:spPr>
      </p:pic>
      <p:pic>
        <p:nvPicPr>
          <p:cNvPr id="96" name="Resim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92" y="5262119"/>
            <a:ext cx="444619" cy="441841"/>
          </a:xfrm>
          <a:prstGeom prst="rect">
            <a:avLst/>
          </a:prstGeom>
        </p:spPr>
      </p:pic>
      <p:grpSp>
        <p:nvGrpSpPr>
          <p:cNvPr id="3" name="Grup 2"/>
          <p:cNvGrpSpPr/>
          <p:nvPr/>
        </p:nvGrpSpPr>
        <p:grpSpPr>
          <a:xfrm>
            <a:off x="994418" y="2574644"/>
            <a:ext cx="641141" cy="1241197"/>
            <a:chOff x="620971" y="2972775"/>
            <a:chExt cx="641141" cy="1241197"/>
          </a:xfrm>
        </p:grpSpPr>
        <p:sp>
          <p:nvSpPr>
            <p:cNvPr id="39" name="Yamuk 38"/>
            <p:cNvSpPr/>
            <p:nvPr/>
          </p:nvSpPr>
          <p:spPr>
            <a:xfrm>
              <a:off x="620971" y="4125333"/>
              <a:ext cx="165134" cy="88639"/>
            </a:xfrm>
            <a:prstGeom prst="trapezoi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Yamuk 39"/>
            <p:cNvSpPr/>
            <p:nvPr/>
          </p:nvSpPr>
          <p:spPr>
            <a:xfrm>
              <a:off x="1093582" y="4125333"/>
              <a:ext cx="165134" cy="88639"/>
            </a:xfrm>
            <a:prstGeom prst="trapezoi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Dikdörtgen 40"/>
            <p:cNvSpPr/>
            <p:nvPr/>
          </p:nvSpPr>
          <p:spPr>
            <a:xfrm>
              <a:off x="620971" y="2972775"/>
              <a:ext cx="641141" cy="120258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kdörtgen 41"/>
            <p:cNvSpPr/>
            <p:nvPr/>
          </p:nvSpPr>
          <p:spPr>
            <a:xfrm>
              <a:off x="722759" y="3781407"/>
              <a:ext cx="430888" cy="22807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Yuvarlatılmış Dikdörtgen 42"/>
            <p:cNvSpPr/>
            <p:nvPr/>
          </p:nvSpPr>
          <p:spPr>
            <a:xfrm>
              <a:off x="700258" y="3095740"/>
              <a:ext cx="475892" cy="215477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Düz Bağlayıcı 43"/>
            <p:cNvCxnSpPr/>
            <p:nvPr/>
          </p:nvCxnSpPr>
          <p:spPr>
            <a:xfrm>
              <a:off x="782026" y="3145278"/>
              <a:ext cx="312353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Düz Bağlayıcı 44"/>
            <p:cNvCxnSpPr/>
            <p:nvPr/>
          </p:nvCxnSpPr>
          <p:spPr>
            <a:xfrm>
              <a:off x="782026" y="3203089"/>
              <a:ext cx="312353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Düz Bağlayıcı 45"/>
            <p:cNvCxnSpPr/>
            <p:nvPr/>
          </p:nvCxnSpPr>
          <p:spPr>
            <a:xfrm>
              <a:off x="782026" y="3263917"/>
              <a:ext cx="312353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Düz Bağlayıcı 47"/>
          <p:cNvCxnSpPr>
            <a:stCxn id="62" idx="1"/>
            <a:endCxn id="41" idx="3"/>
          </p:cNvCxnSpPr>
          <p:nvPr/>
        </p:nvCxnSpPr>
        <p:spPr>
          <a:xfrm flipH="1">
            <a:off x="1635559" y="2358321"/>
            <a:ext cx="3549370" cy="8176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Bulut Belirtme Çizgisi 16"/>
          <p:cNvSpPr/>
          <p:nvPr/>
        </p:nvSpPr>
        <p:spPr>
          <a:xfrm>
            <a:off x="1073705" y="1176224"/>
            <a:ext cx="3056168" cy="1376059"/>
          </a:xfrm>
          <a:prstGeom prst="cloudCallout">
            <a:avLst>
              <a:gd name="adj1" fmla="val -26860"/>
              <a:gd name="adj2" fmla="val 53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/>
              <a:t>4. Sunucudan haber yok.</a:t>
            </a:r>
          </a:p>
          <a:p>
            <a:pPr algn="ctr"/>
            <a:r>
              <a:rPr lang="tr-TR" sz="1400" dirty="0"/>
              <a:t>Ondaki portakal ve kiraz 2 ve 3’ gitsin.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97621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-0.0375 -0.21481 L 0.26041 -0.49629 L 0.17291 -0.20555 L 0.2 0.01296 L 0.2 0.0132 " pathEditMode="relative" rAng="0" ptsTypes="AAAAAA">
                                      <p:cBhvr>
                                        <p:cTn id="30" dur="5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46" y="-2416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-0.03021 -0.13889 L 0.05416 -0.42037 L 0.18333 -0.13889 L 0.21979 -0.00185 " pathEditMode="relative" rAng="0" ptsTypes="AAAAA">
                                      <p:cBhvr>
                                        <p:cTn id="32" dur="5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79" y="-2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 16"/>
          <p:cNvGrpSpPr/>
          <p:nvPr/>
        </p:nvGrpSpPr>
        <p:grpSpPr>
          <a:xfrm>
            <a:off x="1037252" y="2222206"/>
            <a:ext cx="1357383" cy="1902645"/>
            <a:chOff x="953316" y="554272"/>
            <a:chExt cx="1357383" cy="1902645"/>
          </a:xfrm>
        </p:grpSpPr>
        <p:pic>
          <p:nvPicPr>
            <p:cNvPr id="9" name="Resim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45" t="8375" r="18282" b="11842"/>
            <a:stretch/>
          </p:blipFill>
          <p:spPr>
            <a:xfrm>
              <a:off x="953316" y="554272"/>
              <a:ext cx="1357383" cy="1435394"/>
            </a:xfrm>
            <a:prstGeom prst="rect">
              <a:avLst/>
            </a:prstGeom>
          </p:spPr>
        </p:pic>
        <p:sp>
          <p:nvSpPr>
            <p:cNvPr id="16" name="Unvan 1"/>
            <p:cNvSpPr txBox="1">
              <a:spLocks/>
            </p:cNvSpPr>
            <p:nvPr/>
          </p:nvSpPr>
          <p:spPr>
            <a:xfrm>
              <a:off x="1079664" y="1989666"/>
              <a:ext cx="1220503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1.44 MB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Sağ Ok 20"/>
          <p:cNvSpPr/>
          <p:nvPr/>
        </p:nvSpPr>
        <p:spPr>
          <a:xfrm>
            <a:off x="2781386" y="2743199"/>
            <a:ext cx="812800" cy="499533"/>
          </a:xfrm>
          <a:prstGeom prst="rightArrow">
            <a:avLst/>
          </a:prstGeom>
          <a:solidFill>
            <a:srgbClr val="4282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up 23"/>
          <p:cNvGrpSpPr/>
          <p:nvPr/>
        </p:nvGrpSpPr>
        <p:grpSpPr>
          <a:xfrm>
            <a:off x="3865118" y="2222206"/>
            <a:ext cx="1515533" cy="1860311"/>
            <a:chOff x="3920066" y="554272"/>
            <a:chExt cx="1515533" cy="1860311"/>
          </a:xfrm>
        </p:grpSpPr>
        <p:pic>
          <p:nvPicPr>
            <p:cNvPr id="22" name="Resim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0066" y="554272"/>
              <a:ext cx="1515533" cy="1515533"/>
            </a:xfrm>
            <a:prstGeom prst="rect">
              <a:avLst/>
            </a:prstGeom>
          </p:spPr>
        </p:pic>
        <p:sp>
          <p:nvSpPr>
            <p:cNvPr id="23" name="Unvan 1"/>
            <p:cNvSpPr txBox="1">
              <a:spLocks/>
            </p:cNvSpPr>
            <p:nvPr/>
          </p:nvSpPr>
          <p:spPr>
            <a:xfrm>
              <a:off x="4067580" y="1947332"/>
              <a:ext cx="1220503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700 MB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Sağ Ok 24"/>
          <p:cNvSpPr/>
          <p:nvPr/>
        </p:nvSpPr>
        <p:spPr>
          <a:xfrm>
            <a:off x="5651583" y="2743200"/>
            <a:ext cx="812800" cy="499533"/>
          </a:xfrm>
          <a:prstGeom prst="rightArrow">
            <a:avLst/>
          </a:prstGeom>
          <a:solidFill>
            <a:srgbClr val="4282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up 1"/>
          <p:cNvGrpSpPr/>
          <p:nvPr/>
        </p:nvGrpSpPr>
        <p:grpSpPr>
          <a:xfrm>
            <a:off x="6659111" y="2175937"/>
            <a:ext cx="1515533" cy="1835690"/>
            <a:chOff x="6659111" y="2175937"/>
            <a:chExt cx="1515533" cy="1835690"/>
          </a:xfrm>
        </p:grpSpPr>
        <p:pic>
          <p:nvPicPr>
            <p:cNvPr id="26" name="Resim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9111" y="2175937"/>
              <a:ext cx="1515533" cy="1515533"/>
            </a:xfrm>
            <a:prstGeom prst="rect">
              <a:avLst/>
            </a:prstGeom>
          </p:spPr>
        </p:pic>
        <p:sp>
          <p:nvSpPr>
            <p:cNvPr id="27" name="Unvan 1"/>
            <p:cNvSpPr txBox="1">
              <a:spLocks/>
            </p:cNvSpPr>
            <p:nvPr/>
          </p:nvSpPr>
          <p:spPr>
            <a:xfrm>
              <a:off x="6874199" y="3544376"/>
              <a:ext cx="1220503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4.7 GB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" name="Sağ Ok 28"/>
          <p:cNvSpPr/>
          <p:nvPr/>
        </p:nvSpPr>
        <p:spPr>
          <a:xfrm>
            <a:off x="8445576" y="2743199"/>
            <a:ext cx="812800" cy="499533"/>
          </a:xfrm>
          <a:prstGeom prst="rightArrow">
            <a:avLst/>
          </a:prstGeom>
          <a:solidFill>
            <a:srgbClr val="4282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up 30"/>
          <p:cNvGrpSpPr/>
          <p:nvPr/>
        </p:nvGrpSpPr>
        <p:grpSpPr>
          <a:xfrm>
            <a:off x="9402319" y="2108363"/>
            <a:ext cx="1633891" cy="1974153"/>
            <a:chOff x="9457267" y="440429"/>
            <a:chExt cx="1633891" cy="1974153"/>
          </a:xfrm>
        </p:grpSpPr>
        <p:pic>
          <p:nvPicPr>
            <p:cNvPr id="28" name="Resim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7267" y="440429"/>
              <a:ext cx="1633891" cy="1633891"/>
            </a:xfrm>
            <a:prstGeom prst="rect">
              <a:avLst/>
            </a:prstGeom>
          </p:spPr>
        </p:pic>
        <p:sp>
          <p:nvSpPr>
            <p:cNvPr id="30" name="Unvan 1"/>
            <p:cNvSpPr txBox="1">
              <a:spLocks/>
            </p:cNvSpPr>
            <p:nvPr/>
          </p:nvSpPr>
          <p:spPr>
            <a:xfrm>
              <a:off x="9790714" y="1947331"/>
              <a:ext cx="1220503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25 GB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0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Taşınabilir Depolama Son 20 Yıl</a:t>
            </a:r>
            <a:endParaRPr lang="en-US" sz="40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3" name="Sol Ayraç 2"/>
          <p:cNvSpPr/>
          <p:nvPr/>
        </p:nvSpPr>
        <p:spPr>
          <a:xfrm rot="16200000">
            <a:off x="5447258" y="91838"/>
            <a:ext cx="624944" cy="9172575"/>
          </a:xfrm>
          <a:prstGeom prst="leftBrace">
            <a:avLst>
              <a:gd name="adj1" fmla="val 8333"/>
              <a:gd name="adj2" fmla="val 50519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nvan 1"/>
          <p:cNvSpPr txBox="1">
            <a:spLocks/>
          </p:cNvSpPr>
          <p:nvPr/>
        </p:nvSpPr>
        <p:spPr>
          <a:xfrm>
            <a:off x="4985397" y="5258682"/>
            <a:ext cx="1548665" cy="4672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17.777 kat</a:t>
            </a:r>
            <a:endParaRPr lang="en-US" sz="2000" b="1" dirty="0">
              <a:solidFill>
                <a:srgbClr val="2E75B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3" name="Unvan 1">
            <a:extLst>
              <a:ext uri="{FF2B5EF4-FFF2-40B4-BE49-F238E27FC236}">
                <a16:creationId xmlns:a16="http://schemas.microsoft.com/office/drawing/2014/main" id="{5D5D8E29-FD42-4024-83CB-AE1889B77677}"/>
              </a:ext>
            </a:extLst>
          </p:cNvPr>
          <p:cNvSpPr txBox="1">
            <a:spLocks/>
          </p:cNvSpPr>
          <p:nvPr/>
        </p:nvSpPr>
        <p:spPr>
          <a:xfrm>
            <a:off x="1334742" y="5721083"/>
            <a:ext cx="9144000" cy="711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b="1" dirty="0">
                <a:solidFill>
                  <a:srgbClr val="137CD4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Bilgi depolamak artık çok ucuz ve kolay</a:t>
            </a:r>
            <a:endParaRPr lang="en-US" sz="3600" b="1" dirty="0">
              <a:solidFill>
                <a:srgbClr val="137CD4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95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9" grpId="0" animBg="1"/>
      <p:bldP spid="3" grpId="0" animBg="1"/>
      <p:bldP spid="32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18152" y="297447"/>
            <a:ext cx="9144000" cy="686469"/>
          </a:xfrm>
        </p:spPr>
        <p:txBody>
          <a:bodyPr>
            <a:norm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Dağıtık İşleme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grpSp>
        <p:nvGrpSpPr>
          <p:cNvPr id="30" name="Grup 29"/>
          <p:cNvGrpSpPr/>
          <p:nvPr/>
        </p:nvGrpSpPr>
        <p:grpSpPr>
          <a:xfrm>
            <a:off x="662735" y="983916"/>
            <a:ext cx="9999417" cy="4779678"/>
            <a:chOff x="576448" y="967189"/>
            <a:chExt cx="9999417" cy="4779678"/>
          </a:xfrm>
        </p:grpSpPr>
        <p:grpSp>
          <p:nvGrpSpPr>
            <p:cNvPr id="77" name="Grup 76"/>
            <p:cNvGrpSpPr/>
            <p:nvPr/>
          </p:nvGrpSpPr>
          <p:grpSpPr>
            <a:xfrm rot="5400000">
              <a:off x="4834996" y="-1255153"/>
              <a:ext cx="2712860" cy="7806937"/>
              <a:chOff x="7848767" y="-297738"/>
              <a:chExt cx="2375677" cy="6007761"/>
            </a:xfrm>
          </p:grpSpPr>
          <p:pic>
            <p:nvPicPr>
              <p:cNvPr id="62" name="Resim 6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29" t="21786" r="5357" b="47500"/>
              <a:stretch/>
            </p:blipFill>
            <p:spPr>
              <a:xfrm rot="16200000">
                <a:off x="7343883" y="2531548"/>
                <a:ext cx="1514824" cy="505056"/>
              </a:xfrm>
              <a:prstGeom prst="rect">
                <a:avLst/>
              </a:prstGeom>
            </p:spPr>
          </p:pic>
          <p:cxnSp>
            <p:nvCxnSpPr>
              <p:cNvPr id="63" name="Düz Bağlayıcı 62"/>
              <p:cNvCxnSpPr>
                <a:stCxn id="62" idx="2"/>
                <a:endCxn id="151" idx="0"/>
              </p:cNvCxnSpPr>
              <p:nvPr/>
            </p:nvCxnSpPr>
            <p:spPr>
              <a:xfrm rot="16200000">
                <a:off x="7748226" y="307858"/>
                <a:ext cx="3081814" cy="1870622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6" name="Düz Bağlayıcı 65"/>
              <p:cNvCxnSpPr>
                <a:stCxn id="62" idx="2"/>
                <a:endCxn id="138" idx="0"/>
              </p:cNvCxnSpPr>
              <p:nvPr/>
            </p:nvCxnSpPr>
            <p:spPr>
              <a:xfrm rot="16200000">
                <a:off x="8687122" y="1321005"/>
                <a:ext cx="1129771" cy="1796371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7" name="Düz Bağlayıcı 66"/>
              <p:cNvCxnSpPr>
                <a:stCxn id="62" idx="2"/>
                <a:endCxn id="125" idx="0"/>
              </p:cNvCxnSpPr>
              <p:nvPr/>
            </p:nvCxnSpPr>
            <p:spPr>
              <a:xfrm rot="16200000" flipH="1">
                <a:off x="8743908" y="2393991"/>
                <a:ext cx="965640" cy="1745811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8" name="Düz Bağlayıcı 67"/>
              <p:cNvCxnSpPr>
                <a:stCxn id="62" idx="2"/>
                <a:endCxn id="94" idx="0"/>
              </p:cNvCxnSpPr>
              <p:nvPr/>
            </p:nvCxnSpPr>
            <p:spPr>
              <a:xfrm rot="16200000" flipH="1">
                <a:off x="7747883" y="3390016"/>
                <a:ext cx="2925946" cy="1714067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up 101"/>
            <p:cNvGrpSpPr/>
            <p:nvPr/>
          </p:nvGrpSpPr>
          <p:grpSpPr>
            <a:xfrm>
              <a:off x="2983080" y="967189"/>
              <a:ext cx="641141" cy="1241197"/>
              <a:chOff x="1991638" y="4296427"/>
              <a:chExt cx="814192" cy="1499679"/>
            </a:xfrm>
          </p:grpSpPr>
          <p:sp>
            <p:nvSpPr>
              <p:cNvPr id="103" name="Yamuk 102"/>
              <p:cNvSpPr/>
              <p:nvPr/>
            </p:nvSpPr>
            <p:spPr>
              <a:xfrm>
                <a:off x="1991638" y="5689008"/>
                <a:ext cx="209705" cy="107098"/>
              </a:xfrm>
              <a:prstGeom prst="trapezoid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Yamuk 103"/>
              <p:cNvSpPr/>
              <p:nvPr/>
            </p:nvSpPr>
            <p:spPr>
              <a:xfrm>
                <a:off x="2591812" y="5689008"/>
                <a:ext cx="209705" cy="107098"/>
              </a:xfrm>
              <a:prstGeom prst="trapezoid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Dikdörtgen 104"/>
              <p:cNvSpPr/>
              <p:nvPr/>
            </p:nvSpPr>
            <p:spPr>
              <a:xfrm>
                <a:off x="1991638" y="4296427"/>
                <a:ext cx="814192" cy="1453020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Dikdörtgen 105"/>
              <p:cNvSpPr/>
              <p:nvPr/>
            </p:nvSpPr>
            <p:spPr>
              <a:xfrm>
                <a:off x="2120900" y="5273458"/>
                <a:ext cx="547190" cy="27557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Yuvarlatılmış Dikdörtgen 106"/>
              <p:cNvSpPr/>
              <p:nvPr/>
            </p:nvSpPr>
            <p:spPr>
              <a:xfrm>
                <a:off x="2092325" y="4445000"/>
                <a:ext cx="604340" cy="260350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Düz Bağlayıcı 107"/>
              <p:cNvCxnSpPr/>
              <p:nvPr/>
            </p:nvCxnSpPr>
            <p:spPr>
              <a:xfrm>
                <a:off x="2196164" y="4504854"/>
                <a:ext cx="396661" cy="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Düz Bağlayıcı 108"/>
              <p:cNvCxnSpPr/>
              <p:nvPr/>
            </p:nvCxnSpPr>
            <p:spPr>
              <a:xfrm>
                <a:off x="2196164" y="4574704"/>
                <a:ext cx="396661" cy="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Düz Bağlayıcı 109"/>
              <p:cNvCxnSpPr/>
              <p:nvPr/>
            </p:nvCxnSpPr>
            <p:spPr>
              <a:xfrm>
                <a:off x="2196163" y="4648200"/>
                <a:ext cx="396661" cy="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Düz Bağlayıcı 113"/>
            <p:cNvCxnSpPr>
              <a:stCxn id="62" idx="1"/>
              <a:endCxn id="105" idx="3"/>
            </p:cNvCxnSpPr>
            <p:nvPr/>
          </p:nvCxnSpPr>
          <p:spPr>
            <a:xfrm flipH="1" flipV="1">
              <a:off x="3624221" y="1568479"/>
              <a:ext cx="1481694" cy="1177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115" name="Resim 1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6448" y="1139692"/>
              <a:ext cx="1079297" cy="1048857"/>
            </a:xfrm>
            <a:prstGeom prst="rect">
              <a:avLst/>
            </a:prstGeom>
          </p:spPr>
        </p:pic>
        <p:cxnSp>
          <p:nvCxnSpPr>
            <p:cNvPr id="116" name="Düz Bağlayıcı 115"/>
            <p:cNvCxnSpPr>
              <a:stCxn id="105" idx="1"/>
              <a:endCxn id="115" idx="1"/>
            </p:cNvCxnSpPr>
            <p:nvPr/>
          </p:nvCxnSpPr>
          <p:spPr>
            <a:xfrm flipH="1">
              <a:off x="1655745" y="1568479"/>
              <a:ext cx="1327335" cy="9564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3" name="Grup 22"/>
            <p:cNvGrpSpPr/>
            <p:nvPr/>
          </p:nvGrpSpPr>
          <p:grpSpPr>
            <a:xfrm>
              <a:off x="1806986" y="3825972"/>
              <a:ext cx="961943" cy="1742118"/>
              <a:chOff x="1607282" y="3557117"/>
              <a:chExt cx="961943" cy="1742118"/>
            </a:xfrm>
          </p:grpSpPr>
          <p:grpSp>
            <p:nvGrpSpPr>
              <p:cNvPr id="91" name="Grup 90"/>
              <p:cNvGrpSpPr/>
              <p:nvPr/>
            </p:nvGrpSpPr>
            <p:grpSpPr>
              <a:xfrm>
                <a:off x="1607282" y="3557117"/>
                <a:ext cx="961943" cy="1742118"/>
                <a:chOff x="1991638" y="4296427"/>
                <a:chExt cx="814192" cy="1499679"/>
              </a:xfrm>
            </p:grpSpPr>
            <p:sp>
              <p:nvSpPr>
                <p:cNvPr id="92" name="Yamuk 91"/>
                <p:cNvSpPr/>
                <p:nvPr/>
              </p:nvSpPr>
              <p:spPr>
                <a:xfrm>
                  <a:off x="1991638" y="5689008"/>
                  <a:ext cx="209705" cy="107098"/>
                </a:xfrm>
                <a:prstGeom prst="trapezoid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Yamuk 92"/>
                <p:cNvSpPr/>
                <p:nvPr/>
              </p:nvSpPr>
              <p:spPr>
                <a:xfrm>
                  <a:off x="2591812" y="5689008"/>
                  <a:ext cx="209705" cy="107098"/>
                </a:xfrm>
                <a:prstGeom prst="trapezoid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Dikdörtgen 93"/>
                <p:cNvSpPr/>
                <p:nvPr/>
              </p:nvSpPr>
              <p:spPr>
                <a:xfrm>
                  <a:off x="1991638" y="4296427"/>
                  <a:ext cx="814192" cy="1453020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prst="relaxedInset"/>
                </a:sp3d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Dikdörtgen 96"/>
                <p:cNvSpPr/>
                <p:nvPr/>
              </p:nvSpPr>
              <p:spPr>
                <a:xfrm>
                  <a:off x="2101004" y="5074253"/>
                  <a:ext cx="607091" cy="21083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tr-TR" sz="1400" dirty="0"/>
                    <a:t>128 GB</a:t>
                  </a:r>
                  <a:endParaRPr lang="en-US" sz="1400" dirty="0"/>
                </a:p>
              </p:txBody>
            </p:sp>
            <p:sp>
              <p:nvSpPr>
                <p:cNvPr id="98" name="Yuvarlatılmış Dikdörtgen 97"/>
                <p:cNvSpPr/>
                <p:nvPr/>
              </p:nvSpPr>
              <p:spPr>
                <a:xfrm>
                  <a:off x="2092325" y="4367153"/>
                  <a:ext cx="604340" cy="260350"/>
                </a:xfrm>
                <a:prstGeom prst="round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9" name="Düz Bağlayıcı 98"/>
                <p:cNvCxnSpPr/>
                <p:nvPr/>
              </p:nvCxnSpPr>
              <p:spPr>
                <a:xfrm>
                  <a:off x="2196164" y="4427007"/>
                  <a:ext cx="396661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Düz Bağlayıcı 99"/>
                <p:cNvCxnSpPr/>
                <p:nvPr/>
              </p:nvCxnSpPr>
              <p:spPr>
                <a:xfrm>
                  <a:off x="2196164" y="4496857"/>
                  <a:ext cx="396661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Düz Bağlayıcı 100"/>
                <p:cNvCxnSpPr/>
                <p:nvPr/>
              </p:nvCxnSpPr>
              <p:spPr>
                <a:xfrm>
                  <a:off x="2196163" y="4570353"/>
                  <a:ext cx="396661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9" name="Resim 48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79" t="2991" r="8905" b="11611"/>
              <a:stretch/>
            </p:blipFill>
            <p:spPr>
              <a:xfrm>
                <a:off x="2135351" y="4759619"/>
                <a:ext cx="339536" cy="415204"/>
              </a:xfrm>
              <a:prstGeom prst="rect">
                <a:avLst/>
              </a:prstGeom>
            </p:spPr>
          </p:pic>
          <p:pic>
            <p:nvPicPr>
              <p:cNvPr id="18" name="Resim 1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7480" y="4006539"/>
                <a:ext cx="410187" cy="439720"/>
              </a:xfrm>
              <a:prstGeom prst="rect">
                <a:avLst/>
              </a:prstGeom>
            </p:spPr>
          </p:pic>
          <p:pic>
            <p:nvPicPr>
              <p:cNvPr id="117" name="Resim 11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79" t="2991" r="8905" b="11611"/>
              <a:stretch/>
            </p:blipFill>
            <p:spPr>
              <a:xfrm>
                <a:off x="1740185" y="4759619"/>
                <a:ext cx="339536" cy="415204"/>
              </a:xfrm>
              <a:prstGeom prst="rect">
                <a:avLst/>
              </a:prstGeom>
            </p:spPr>
          </p:pic>
        </p:grpSp>
        <p:grpSp>
          <p:nvGrpSpPr>
            <p:cNvPr id="118" name="Grup 117"/>
            <p:cNvGrpSpPr/>
            <p:nvPr/>
          </p:nvGrpSpPr>
          <p:grpSpPr>
            <a:xfrm>
              <a:off x="4354356" y="3862221"/>
              <a:ext cx="961943" cy="1742118"/>
              <a:chOff x="1607282" y="3557117"/>
              <a:chExt cx="961943" cy="1742118"/>
            </a:xfrm>
          </p:grpSpPr>
          <p:grpSp>
            <p:nvGrpSpPr>
              <p:cNvPr id="119" name="Grup 118"/>
              <p:cNvGrpSpPr/>
              <p:nvPr/>
            </p:nvGrpSpPr>
            <p:grpSpPr>
              <a:xfrm>
                <a:off x="1607282" y="3557117"/>
                <a:ext cx="961943" cy="1742118"/>
                <a:chOff x="1991638" y="4296427"/>
                <a:chExt cx="814192" cy="1499679"/>
              </a:xfrm>
            </p:grpSpPr>
            <p:sp>
              <p:nvSpPr>
                <p:cNvPr id="123" name="Yamuk 122"/>
                <p:cNvSpPr/>
                <p:nvPr/>
              </p:nvSpPr>
              <p:spPr>
                <a:xfrm>
                  <a:off x="1991638" y="5689008"/>
                  <a:ext cx="209705" cy="107098"/>
                </a:xfrm>
                <a:prstGeom prst="trapezoid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Yamuk 123"/>
                <p:cNvSpPr/>
                <p:nvPr/>
              </p:nvSpPr>
              <p:spPr>
                <a:xfrm>
                  <a:off x="2591812" y="5689008"/>
                  <a:ext cx="209705" cy="107098"/>
                </a:xfrm>
                <a:prstGeom prst="trapezoid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Dikdörtgen 124"/>
                <p:cNvSpPr/>
                <p:nvPr/>
              </p:nvSpPr>
              <p:spPr>
                <a:xfrm>
                  <a:off x="1991638" y="4296427"/>
                  <a:ext cx="814192" cy="1453020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prst="relaxedInset"/>
                </a:sp3d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Dikdörtgen 125"/>
                <p:cNvSpPr/>
                <p:nvPr/>
              </p:nvSpPr>
              <p:spPr>
                <a:xfrm>
                  <a:off x="2101004" y="5103366"/>
                  <a:ext cx="607091" cy="18172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tr-TR" sz="1400" dirty="0"/>
                    <a:t>128 GB</a:t>
                  </a:r>
                  <a:endParaRPr lang="en-US" sz="1400" dirty="0"/>
                </a:p>
              </p:txBody>
            </p:sp>
            <p:sp>
              <p:nvSpPr>
                <p:cNvPr id="127" name="Yuvarlatılmış Dikdörtgen 126"/>
                <p:cNvSpPr/>
                <p:nvPr/>
              </p:nvSpPr>
              <p:spPr>
                <a:xfrm>
                  <a:off x="2092325" y="4367153"/>
                  <a:ext cx="604340" cy="260350"/>
                </a:xfrm>
                <a:prstGeom prst="round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8" name="Düz Bağlayıcı 127"/>
                <p:cNvCxnSpPr/>
                <p:nvPr/>
              </p:nvCxnSpPr>
              <p:spPr>
                <a:xfrm>
                  <a:off x="2196164" y="4427007"/>
                  <a:ext cx="396661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Düz Bağlayıcı 128"/>
                <p:cNvCxnSpPr/>
                <p:nvPr/>
              </p:nvCxnSpPr>
              <p:spPr>
                <a:xfrm>
                  <a:off x="2196164" y="4496857"/>
                  <a:ext cx="396661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Düz Bağlayıcı 129"/>
                <p:cNvCxnSpPr/>
                <p:nvPr/>
              </p:nvCxnSpPr>
              <p:spPr>
                <a:xfrm>
                  <a:off x="2196163" y="4570353"/>
                  <a:ext cx="396661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0" name="Resim 119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79" t="2991" r="8905" b="11611"/>
              <a:stretch/>
            </p:blipFill>
            <p:spPr>
              <a:xfrm>
                <a:off x="2135351" y="4759619"/>
                <a:ext cx="339536" cy="415204"/>
              </a:xfrm>
              <a:prstGeom prst="rect">
                <a:avLst/>
              </a:prstGeom>
            </p:spPr>
          </p:pic>
          <p:pic>
            <p:nvPicPr>
              <p:cNvPr id="121" name="Resim 12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7480" y="4006539"/>
                <a:ext cx="410187" cy="439720"/>
              </a:xfrm>
              <a:prstGeom prst="rect">
                <a:avLst/>
              </a:prstGeom>
            </p:spPr>
          </p:pic>
          <p:pic>
            <p:nvPicPr>
              <p:cNvPr id="122" name="Resim 121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79" t="2991" r="8905" b="11611"/>
              <a:stretch/>
            </p:blipFill>
            <p:spPr>
              <a:xfrm>
                <a:off x="1740185" y="4759619"/>
                <a:ext cx="339536" cy="415204"/>
              </a:xfrm>
              <a:prstGeom prst="rect">
                <a:avLst/>
              </a:prstGeom>
            </p:spPr>
          </p:pic>
        </p:grpSp>
        <p:grpSp>
          <p:nvGrpSpPr>
            <p:cNvPr id="131" name="Grup 130"/>
            <p:cNvGrpSpPr/>
            <p:nvPr/>
          </p:nvGrpSpPr>
          <p:grpSpPr>
            <a:xfrm>
              <a:off x="7077291" y="3919958"/>
              <a:ext cx="961943" cy="1742118"/>
              <a:chOff x="1607282" y="3557117"/>
              <a:chExt cx="961943" cy="1742118"/>
            </a:xfrm>
          </p:grpSpPr>
          <p:grpSp>
            <p:nvGrpSpPr>
              <p:cNvPr id="132" name="Grup 131"/>
              <p:cNvGrpSpPr/>
              <p:nvPr/>
            </p:nvGrpSpPr>
            <p:grpSpPr>
              <a:xfrm>
                <a:off x="1607282" y="3557117"/>
                <a:ext cx="961943" cy="1742118"/>
                <a:chOff x="1991638" y="4296427"/>
                <a:chExt cx="814192" cy="1499679"/>
              </a:xfrm>
            </p:grpSpPr>
            <p:sp>
              <p:nvSpPr>
                <p:cNvPr id="136" name="Yamuk 135"/>
                <p:cNvSpPr/>
                <p:nvPr/>
              </p:nvSpPr>
              <p:spPr>
                <a:xfrm>
                  <a:off x="1991638" y="5689008"/>
                  <a:ext cx="209705" cy="107098"/>
                </a:xfrm>
                <a:prstGeom prst="trapezoid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Yamuk 136"/>
                <p:cNvSpPr/>
                <p:nvPr/>
              </p:nvSpPr>
              <p:spPr>
                <a:xfrm>
                  <a:off x="2591812" y="5689008"/>
                  <a:ext cx="209705" cy="107098"/>
                </a:xfrm>
                <a:prstGeom prst="trapezoid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Dikdörtgen 137"/>
                <p:cNvSpPr/>
                <p:nvPr/>
              </p:nvSpPr>
              <p:spPr>
                <a:xfrm>
                  <a:off x="1991638" y="4296427"/>
                  <a:ext cx="814192" cy="1453020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prst="relaxedInset"/>
                </a:sp3d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Dikdörtgen 138"/>
                <p:cNvSpPr/>
                <p:nvPr/>
              </p:nvSpPr>
              <p:spPr>
                <a:xfrm>
                  <a:off x="2101004" y="5103366"/>
                  <a:ext cx="607091" cy="18172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tr-TR" sz="1400" dirty="0"/>
                    <a:t>128 GB</a:t>
                  </a:r>
                  <a:endParaRPr lang="en-US" sz="1400" dirty="0"/>
                </a:p>
              </p:txBody>
            </p:sp>
            <p:sp>
              <p:nvSpPr>
                <p:cNvPr id="140" name="Yuvarlatılmış Dikdörtgen 139"/>
                <p:cNvSpPr/>
                <p:nvPr/>
              </p:nvSpPr>
              <p:spPr>
                <a:xfrm>
                  <a:off x="2092325" y="4367153"/>
                  <a:ext cx="604340" cy="260350"/>
                </a:xfrm>
                <a:prstGeom prst="round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1" name="Düz Bağlayıcı 140"/>
                <p:cNvCxnSpPr/>
                <p:nvPr/>
              </p:nvCxnSpPr>
              <p:spPr>
                <a:xfrm>
                  <a:off x="2196164" y="4427007"/>
                  <a:ext cx="396661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Düz Bağlayıcı 141"/>
                <p:cNvCxnSpPr/>
                <p:nvPr/>
              </p:nvCxnSpPr>
              <p:spPr>
                <a:xfrm>
                  <a:off x="2196164" y="4496857"/>
                  <a:ext cx="396661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Düz Bağlayıcı 142"/>
                <p:cNvCxnSpPr/>
                <p:nvPr/>
              </p:nvCxnSpPr>
              <p:spPr>
                <a:xfrm>
                  <a:off x="2196163" y="4570353"/>
                  <a:ext cx="396661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3" name="Resim 13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79" t="2991" r="8905" b="11611"/>
              <a:stretch/>
            </p:blipFill>
            <p:spPr>
              <a:xfrm>
                <a:off x="2135351" y="4759619"/>
                <a:ext cx="339536" cy="415204"/>
              </a:xfrm>
              <a:prstGeom prst="rect">
                <a:avLst/>
              </a:prstGeom>
            </p:spPr>
          </p:pic>
          <p:pic>
            <p:nvPicPr>
              <p:cNvPr id="134" name="Resim 13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7480" y="4006539"/>
                <a:ext cx="410187" cy="439720"/>
              </a:xfrm>
              <a:prstGeom prst="rect">
                <a:avLst/>
              </a:prstGeom>
            </p:spPr>
          </p:pic>
          <p:pic>
            <p:nvPicPr>
              <p:cNvPr id="135" name="Resim 134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79" t="2991" r="8905" b="11611"/>
              <a:stretch/>
            </p:blipFill>
            <p:spPr>
              <a:xfrm>
                <a:off x="1740185" y="4759619"/>
                <a:ext cx="339536" cy="415204"/>
              </a:xfrm>
              <a:prstGeom prst="rect">
                <a:avLst/>
              </a:prstGeom>
            </p:spPr>
          </p:pic>
        </p:grpSp>
        <p:grpSp>
          <p:nvGrpSpPr>
            <p:cNvPr id="144" name="Grup 143"/>
            <p:cNvGrpSpPr/>
            <p:nvPr/>
          </p:nvGrpSpPr>
          <p:grpSpPr>
            <a:xfrm>
              <a:off x="9613922" y="4004749"/>
              <a:ext cx="961943" cy="1742118"/>
              <a:chOff x="1607282" y="3557117"/>
              <a:chExt cx="961943" cy="1742118"/>
            </a:xfrm>
          </p:grpSpPr>
          <p:grpSp>
            <p:nvGrpSpPr>
              <p:cNvPr id="145" name="Grup 144"/>
              <p:cNvGrpSpPr/>
              <p:nvPr/>
            </p:nvGrpSpPr>
            <p:grpSpPr>
              <a:xfrm>
                <a:off x="1607282" y="3557117"/>
                <a:ext cx="961943" cy="1742118"/>
                <a:chOff x="1991638" y="4296427"/>
                <a:chExt cx="814192" cy="1499679"/>
              </a:xfrm>
            </p:grpSpPr>
            <p:sp>
              <p:nvSpPr>
                <p:cNvPr id="149" name="Yamuk 148"/>
                <p:cNvSpPr/>
                <p:nvPr/>
              </p:nvSpPr>
              <p:spPr>
                <a:xfrm>
                  <a:off x="1991638" y="5689008"/>
                  <a:ext cx="209705" cy="107098"/>
                </a:xfrm>
                <a:prstGeom prst="trapezoid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Yamuk 149"/>
                <p:cNvSpPr/>
                <p:nvPr/>
              </p:nvSpPr>
              <p:spPr>
                <a:xfrm>
                  <a:off x="2591812" y="5689008"/>
                  <a:ext cx="209705" cy="107098"/>
                </a:xfrm>
                <a:prstGeom prst="trapezoid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Dikdörtgen 150"/>
                <p:cNvSpPr/>
                <p:nvPr/>
              </p:nvSpPr>
              <p:spPr>
                <a:xfrm>
                  <a:off x="1991638" y="4296427"/>
                  <a:ext cx="814192" cy="1453020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prst="relaxedInset"/>
                </a:sp3d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Dikdörtgen 151"/>
                <p:cNvSpPr/>
                <p:nvPr/>
              </p:nvSpPr>
              <p:spPr>
                <a:xfrm>
                  <a:off x="2101004" y="5103366"/>
                  <a:ext cx="607091" cy="18172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tr-TR" sz="1400" dirty="0"/>
                    <a:t>128 GB</a:t>
                  </a:r>
                  <a:endParaRPr lang="en-US" sz="1400" dirty="0"/>
                </a:p>
              </p:txBody>
            </p:sp>
            <p:sp>
              <p:nvSpPr>
                <p:cNvPr id="153" name="Yuvarlatılmış Dikdörtgen 152"/>
                <p:cNvSpPr/>
                <p:nvPr/>
              </p:nvSpPr>
              <p:spPr>
                <a:xfrm>
                  <a:off x="2092325" y="4367153"/>
                  <a:ext cx="604340" cy="260350"/>
                </a:xfrm>
                <a:prstGeom prst="round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4" name="Düz Bağlayıcı 153"/>
                <p:cNvCxnSpPr/>
                <p:nvPr/>
              </p:nvCxnSpPr>
              <p:spPr>
                <a:xfrm>
                  <a:off x="2196164" y="4427007"/>
                  <a:ext cx="396661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Düz Bağlayıcı 154"/>
                <p:cNvCxnSpPr/>
                <p:nvPr/>
              </p:nvCxnSpPr>
              <p:spPr>
                <a:xfrm>
                  <a:off x="2196164" y="4496857"/>
                  <a:ext cx="396661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Düz Bağlayıcı 155"/>
                <p:cNvCxnSpPr/>
                <p:nvPr/>
              </p:nvCxnSpPr>
              <p:spPr>
                <a:xfrm>
                  <a:off x="2196163" y="4570353"/>
                  <a:ext cx="396661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46" name="Resim 14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79" t="2991" r="8905" b="11611"/>
              <a:stretch/>
            </p:blipFill>
            <p:spPr>
              <a:xfrm>
                <a:off x="2135351" y="4759619"/>
                <a:ext cx="339536" cy="415204"/>
              </a:xfrm>
              <a:prstGeom prst="rect">
                <a:avLst/>
              </a:prstGeom>
            </p:spPr>
          </p:pic>
          <p:pic>
            <p:nvPicPr>
              <p:cNvPr id="147" name="Resim 14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7480" y="4006539"/>
                <a:ext cx="410187" cy="439720"/>
              </a:xfrm>
              <a:prstGeom prst="rect">
                <a:avLst/>
              </a:prstGeom>
            </p:spPr>
          </p:pic>
          <p:pic>
            <p:nvPicPr>
              <p:cNvPr id="148" name="Resim 14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79" t="2991" r="8905" b="11611"/>
              <a:stretch/>
            </p:blipFill>
            <p:spPr>
              <a:xfrm>
                <a:off x="1740185" y="4759619"/>
                <a:ext cx="339536" cy="415204"/>
              </a:xfrm>
              <a:prstGeom prst="rect">
                <a:avLst/>
              </a:prstGeom>
            </p:spPr>
          </p:pic>
        </p:grpSp>
        <p:pic>
          <p:nvPicPr>
            <p:cNvPr id="157" name="Resim 15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1305" y="4974626"/>
              <a:ext cx="218582" cy="217216"/>
            </a:xfrm>
            <a:prstGeom prst="rect">
              <a:avLst/>
            </a:prstGeom>
          </p:spPr>
        </p:pic>
        <p:pic>
          <p:nvPicPr>
            <p:cNvPr id="158" name="Resim 15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152" y="5135010"/>
              <a:ext cx="217010" cy="217010"/>
            </a:xfrm>
            <a:prstGeom prst="rect">
              <a:avLst/>
            </a:prstGeom>
          </p:spPr>
        </p:pic>
        <p:pic>
          <p:nvPicPr>
            <p:cNvPr id="159" name="Resim 15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1629" y="5206270"/>
              <a:ext cx="223175" cy="233216"/>
            </a:xfrm>
            <a:prstGeom prst="rect">
              <a:avLst/>
            </a:prstGeom>
          </p:spPr>
        </p:pic>
        <p:pic>
          <p:nvPicPr>
            <p:cNvPr id="160" name="Resim 15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903" y="5165717"/>
              <a:ext cx="218582" cy="217216"/>
            </a:xfrm>
            <a:prstGeom prst="rect">
              <a:avLst/>
            </a:prstGeom>
          </p:spPr>
        </p:pic>
        <p:pic>
          <p:nvPicPr>
            <p:cNvPr id="161" name="Resim 16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7401" y="5165923"/>
              <a:ext cx="217010" cy="217010"/>
            </a:xfrm>
            <a:prstGeom prst="rect">
              <a:avLst/>
            </a:prstGeom>
          </p:spPr>
        </p:pic>
        <p:pic>
          <p:nvPicPr>
            <p:cNvPr id="162" name="Resim 16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436" y="5207514"/>
              <a:ext cx="223175" cy="233216"/>
            </a:xfrm>
            <a:prstGeom prst="rect">
              <a:avLst/>
            </a:prstGeom>
          </p:spPr>
        </p:pic>
        <p:pic>
          <p:nvPicPr>
            <p:cNvPr id="163" name="Resim 16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8060" y="5247425"/>
              <a:ext cx="217010" cy="217010"/>
            </a:xfrm>
            <a:prstGeom prst="rect">
              <a:avLst/>
            </a:prstGeom>
          </p:spPr>
        </p:pic>
        <p:pic>
          <p:nvPicPr>
            <p:cNvPr id="164" name="Resim 16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8275" y="5289970"/>
              <a:ext cx="218582" cy="217216"/>
            </a:xfrm>
            <a:prstGeom prst="rect">
              <a:avLst/>
            </a:prstGeom>
          </p:spPr>
        </p:pic>
        <p:pic>
          <p:nvPicPr>
            <p:cNvPr id="165" name="Resim 16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0226" y="5300301"/>
              <a:ext cx="223175" cy="233216"/>
            </a:xfrm>
            <a:prstGeom prst="rect">
              <a:avLst/>
            </a:prstGeom>
          </p:spPr>
        </p:pic>
      </p:grpSp>
      <p:sp>
        <p:nvSpPr>
          <p:cNvPr id="31" name="Akış Çizelgesi: Belge 30"/>
          <p:cNvSpPr/>
          <p:nvPr/>
        </p:nvSpPr>
        <p:spPr>
          <a:xfrm>
            <a:off x="3223726" y="1407451"/>
            <a:ext cx="237947" cy="183643"/>
          </a:xfrm>
          <a:prstGeom prst="flowChartDocumen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kış Çizelgesi: Belge 165"/>
          <p:cNvSpPr/>
          <p:nvPr/>
        </p:nvSpPr>
        <p:spPr>
          <a:xfrm>
            <a:off x="3220981" y="1415161"/>
            <a:ext cx="237947" cy="183643"/>
          </a:xfrm>
          <a:prstGeom prst="flowChartDocumen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Akış Çizelgesi: Belge 166"/>
          <p:cNvSpPr/>
          <p:nvPr/>
        </p:nvSpPr>
        <p:spPr>
          <a:xfrm>
            <a:off x="3223590" y="1412357"/>
            <a:ext cx="237947" cy="183643"/>
          </a:xfrm>
          <a:prstGeom prst="flowChartDocumen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Akış Çizelgesi: Belge 167"/>
          <p:cNvSpPr/>
          <p:nvPr/>
        </p:nvSpPr>
        <p:spPr>
          <a:xfrm>
            <a:off x="3223590" y="1422269"/>
            <a:ext cx="237947" cy="183643"/>
          </a:xfrm>
          <a:prstGeom prst="flowChartDocumen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Bulut Belirtme Çizgisi 31"/>
          <p:cNvSpPr/>
          <p:nvPr/>
        </p:nvSpPr>
        <p:spPr>
          <a:xfrm>
            <a:off x="1264394" y="193935"/>
            <a:ext cx="1399977" cy="986542"/>
          </a:xfrm>
          <a:prstGeom prst="cloudCallout">
            <a:avLst>
              <a:gd name="adj1" fmla="val -69417"/>
              <a:gd name="adj2" fmla="val 50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/>
              <a:t>Acaba kaç elma var?</a:t>
            </a:r>
            <a:endParaRPr lang="en-US" sz="1400" dirty="0"/>
          </a:p>
        </p:txBody>
      </p:sp>
      <p:sp>
        <p:nvSpPr>
          <p:cNvPr id="169" name="Akış Çizelgesi: Belge 168"/>
          <p:cNvSpPr/>
          <p:nvPr/>
        </p:nvSpPr>
        <p:spPr>
          <a:xfrm>
            <a:off x="1422272" y="1573296"/>
            <a:ext cx="237947" cy="183643"/>
          </a:xfrm>
          <a:prstGeom prst="flowChartDocumen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Bulut Belirtme Çizgisi 169"/>
          <p:cNvSpPr/>
          <p:nvPr/>
        </p:nvSpPr>
        <p:spPr>
          <a:xfrm>
            <a:off x="1202384" y="2841423"/>
            <a:ext cx="1102066" cy="683201"/>
          </a:xfrm>
          <a:prstGeom prst="cloudCallout">
            <a:avLst>
              <a:gd name="adj1" fmla="val 25326"/>
              <a:gd name="adj2" fmla="val 9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/>
              <a:t>1 tane var</a:t>
            </a:r>
            <a:endParaRPr lang="en-US" sz="1400" dirty="0"/>
          </a:p>
        </p:txBody>
      </p:sp>
      <p:sp>
        <p:nvSpPr>
          <p:cNvPr id="171" name="Bulut Belirtme Çizgisi 170"/>
          <p:cNvSpPr/>
          <p:nvPr/>
        </p:nvSpPr>
        <p:spPr>
          <a:xfrm>
            <a:off x="3991563" y="2912705"/>
            <a:ext cx="1102066" cy="683201"/>
          </a:xfrm>
          <a:prstGeom prst="cloudCallout">
            <a:avLst>
              <a:gd name="adj1" fmla="val 25326"/>
              <a:gd name="adj2" fmla="val 9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/>
              <a:t>1 tane var</a:t>
            </a:r>
            <a:endParaRPr lang="en-US" sz="1400" dirty="0"/>
          </a:p>
        </p:txBody>
      </p:sp>
      <p:sp>
        <p:nvSpPr>
          <p:cNvPr id="172" name="Bulut Belirtme Çizgisi 171"/>
          <p:cNvSpPr/>
          <p:nvPr/>
        </p:nvSpPr>
        <p:spPr>
          <a:xfrm>
            <a:off x="9801495" y="2944131"/>
            <a:ext cx="1102066" cy="683201"/>
          </a:xfrm>
          <a:prstGeom prst="cloudCallout">
            <a:avLst>
              <a:gd name="adj1" fmla="val -14792"/>
              <a:gd name="adj2" fmla="val 1091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/>
              <a:t>0 tane var</a:t>
            </a:r>
            <a:endParaRPr lang="en-US" sz="1400" dirty="0"/>
          </a:p>
        </p:txBody>
      </p:sp>
      <p:sp>
        <p:nvSpPr>
          <p:cNvPr id="173" name="Bulut Belirtme Çizgisi 172"/>
          <p:cNvSpPr/>
          <p:nvPr/>
        </p:nvSpPr>
        <p:spPr>
          <a:xfrm>
            <a:off x="7346233" y="2930936"/>
            <a:ext cx="1102066" cy="683201"/>
          </a:xfrm>
          <a:prstGeom prst="cloudCallout">
            <a:avLst>
              <a:gd name="adj1" fmla="val -17528"/>
              <a:gd name="adj2" fmla="val 870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/>
              <a:t>1 tane var</a:t>
            </a:r>
            <a:endParaRPr lang="en-US" sz="1400" dirty="0"/>
          </a:p>
        </p:txBody>
      </p:sp>
      <p:sp>
        <p:nvSpPr>
          <p:cNvPr id="174" name="Bulut Belirtme Çizgisi 173"/>
          <p:cNvSpPr/>
          <p:nvPr/>
        </p:nvSpPr>
        <p:spPr>
          <a:xfrm>
            <a:off x="2723550" y="280243"/>
            <a:ext cx="1102066" cy="683201"/>
          </a:xfrm>
          <a:prstGeom prst="cloudCallout">
            <a:avLst>
              <a:gd name="adj1" fmla="val 16208"/>
              <a:gd name="adj2" fmla="val 547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/>
              <a:t>3 tane var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872986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966 0.00741 L 0.12942 -0.00741 " pathEditMode="relative" ptsTypes="AAA">
                                      <p:cBhvr>
                                        <p:cTn id="13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0.02891 0.01458 L 0.1526 0.01597 L 0.23229 0.05856 L -0.07826 0.3412 L -0.08229 0.43518 L -0.08229 0.43542 " pathEditMode="relative" rAng="0" ptsTypes="AAAAAAA">
                                      <p:cBhvr>
                                        <p:cTn id="17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2175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2685 L 0.03385 0.00787 L 0.15338 0.01064 L 0.23502 0.05601 L 0.13112 0.34768 L 0.13268 0.43703 " pathEditMode="fixed" rAng="0" ptsTypes="AAAAAA">
                                      <p:cBhvr>
                                        <p:cTn id="19" dur="5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06" y="1956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"/>
                                            </p:cond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4 0.05857 L 0.03321 0.01319 L 0.15522 0.01319 L 0.23282 0.05857 L 0.35483 0.3574 L 0.35483 0.44698 " pathEditMode="fixed" rAng="0" ptsTypes="AAAAAA">
                                      <p:cBhvr>
                                        <p:cTn id="21" dur="5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52" y="1715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11 0.09074 L 0.02799 0.00741 L 0.15247 0.0088 L 0.23073 0.05116 L 0.55963 0.36204 L 0.56289 0.4588 " pathEditMode="fixed" rAng="0" ptsTypes="AAAAAA">
                                      <p:cBhvr>
                                        <p:cTn id="23" dur="5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82" y="1423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2"/>
                                            </p:cond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66" grpId="0" animBg="1"/>
      <p:bldP spid="167" grpId="0" animBg="1"/>
      <p:bldP spid="168" grpId="0" animBg="1"/>
      <p:bldP spid="32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82782" y="180394"/>
            <a:ext cx="9144000" cy="473697"/>
          </a:xfrm>
        </p:spPr>
        <p:txBody>
          <a:bodyPr>
            <a:normAutofit fontScale="90000"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Apache Hadoop Projesi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grpSp>
        <p:nvGrpSpPr>
          <p:cNvPr id="29" name="Grup 28"/>
          <p:cNvGrpSpPr/>
          <p:nvPr/>
        </p:nvGrpSpPr>
        <p:grpSpPr>
          <a:xfrm>
            <a:off x="707196" y="1586909"/>
            <a:ext cx="1062538" cy="4392430"/>
            <a:chOff x="1404967" y="1913481"/>
            <a:chExt cx="1062538" cy="4392430"/>
          </a:xfrm>
        </p:grpSpPr>
        <p:grpSp>
          <p:nvGrpSpPr>
            <p:cNvPr id="22" name="Grup 21"/>
            <p:cNvGrpSpPr/>
            <p:nvPr/>
          </p:nvGrpSpPr>
          <p:grpSpPr>
            <a:xfrm rot="16200000">
              <a:off x="-266762" y="3589948"/>
              <a:ext cx="4392430" cy="1039496"/>
              <a:chOff x="-1191096" y="4008257"/>
              <a:chExt cx="12307522" cy="1091644"/>
            </a:xfrm>
          </p:grpSpPr>
          <p:sp>
            <p:nvSpPr>
              <p:cNvPr id="24" name="Dikdörtgen 23"/>
              <p:cNvSpPr/>
              <p:nvPr/>
            </p:nvSpPr>
            <p:spPr>
              <a:xfrm>
                <a:off x="-1191096" y="4008257"/>
                <a:ext cx="12307522" cy="109164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Dikdörtgen 24"/>
              <p:cNvSpPr/>
              <p:nvPr/>
            </p:nvSpPr>
            <p:spPr>
              <a:xfrm>
                <a:off x="-1100069" y="4057299"/>
                <a:ext cx="5967193" cy="99882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Metin kutusu 25"/>
              <p:cNvSpPr txBox="1"/>
              <p:nvPr/>
            </p:nvSpPr>
            <p:spPr>
              <a:xfrm>
                <a:off x="-832104" y="4334951"/>
                <a:ext cx="5472265" cy="452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Koordinasyon</a:t>
                </a:r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7" name="Resim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369" y="2065390"/>
              <a:ext cx="907084" cy="1289530"/>
            </a:xfrm>
            <a:prstGeom prst="rect">
              <a:avLst/>
            </a:prstGeom>
          </p:spPr>
        </p:pic>
        <p:sp>
          <p:nvSpPr>
            <p:cNvPr id="28" name="Metin kutusu 27"/>
            <p:cNvSpPr txBox="1"/>
            <p:nvPr/>
          </p:nvSpPr>
          <p:spPr>
            <a:xfrm>
              <a:off x="1404967" y="3387406"/>
              <a:ext cx="10625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400" dirty="0">
                  <a:latin typeface="Arial" panose="020B0604020202020204" pitchFamily="34" charset="0"/>
                  <a:cs typeface="Arial" panose="020B0604020202020204" pitchFamily="34" charset="0"/>
                </a:rPr>
                <a:t>Zookeeper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up 29"/>
          <p:cNvGrpSpPr/>
          <p:nvPr/>
        </p:nvGrpSpPr>
        <p:grpSpPr>
          <a:xfrm>
            <a:off x="4681685" y="3818721"/>
            <a:ext cx="6453899" cy="666354"/>
            <a:chOff x="3287526" y="3833325"/>
            <a:chExt cx="7927662" cy="699783"/>
          </a:xfrm>
        </p:grpSpPr>
        <p:grpSp>
          <p:nvGrpSpPr>
            <p:cNvPr id="31" name="Grup 30"/>
            <p:cNvGrpSpPr/>
            <p:nvPr/>
          </p:nvGrpSpPr>
          <p:grpSpPr>
            <a:xfrm>
              <a:off x="3287526" y="3833325"/>
              <a:ext cx="7927662" cy="699783"/>
              <a:chOff x="3410076" y="4400117"/>
              <a:chExt cx="7927662" cy="699783"/>
            </a:xfrm>
          </p:grpSpPr>
          <p:sp>
            <p:nvSpPr>
              <p:cNvPr id="33" name="Dikdörtgen 32"/>
              <p:cNvSpPr/>
              <p:nvPr/>
            </p:nvSpPr>
            <p:spPr>
              <a:xfrm>
                <a:off x="3410076" y="4400117"/>
                <a:ext cx="7927662" cy="6997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Dikdörtgen 33"/>
              <p:cNvSpPr/>
              <p:nvPr/>
            </p:nvSpPr>
            <p:spPr>
              <a:xfrm>
                <a:off x="3456696" y="4444803"/>
                <a:ext cx="4401908" cy="61428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Metin kutusu 34"/>
              <p:cNvSpPr txBox="1"/>
              <p:nvPr/>
            </p:nvSpPr>
            <p:spPr>
              <a:xfrm>
                <a:off x="3410076" y="4483607"/>
                <a:ext cx="4448526" cy="484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Kaynak Yönetimi - YARN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2" name="Resim 3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8" t="11321" r="3461" b="11007"/>
            <a:stretch/>
          </p:blipFill>
          <p:spPr>
            <a:xfrm>
              <a:off x="9254788" y="3865487"/>
              <a:ext cx="1890862" cy="640308"/>
            </a:xfrm>
            <a:prstGeom prst="rect">
              <a:avLst/>
            </a:prstGeom>
          </p:spPr>
        </p:pic>
      </p:grpSp>
      <p:grpSp>
        <p:nvGrpSpPr>
          <p:cNvPr id="37" name="Grup 36"/>
          <p:cNvGrpSpPr/>
          <p:nvPr/>
        </p:nvGrpSpPr>
        <p:grpSpPr>
          <a:xfrm>
            <a:off x="711933" y="857485"/>
            <a:ext cx="10423651" cy="666353"/>
            <a:chOff x="711933" y="1113962"/>
            <a:chExt cx="10423651" cy="666353"/>
          </a:xfrm>
        </p:grpSpPr>
        <p:grpSp>
          <p:nvGrpSpPr>
            <p:cNvPr id="14" name="Grup 13"/>
            <p:cNvGrpSpPr/>
            <p:nvPr/>
          </p:nvGrpSpPr>
          <p:grpSpPr>
            <a:xfrm>
              <a:off x="711933" y="1113962"/>
              <a:ext cx="10423651" cy="666353"/>
              <a:chOff x="104578" y="4400117"/>
              <a:chExt cx="11244784" cy="699782"/>
            </a:xfrm>
          </p:grpSpPr>
          <p:sp>
            <p:nvSpPr>
              <p:cNvPr id="15" name="Dikdörtgen 14"/>
              <p:cNvSpPr/>
              <p:nvPr/>
            </p:nvSpPr>
            <p:spPr>
              <a:xfrm>
                <a:off x="104578" y="4400117"/>
                <a:ext cx="11244784" cy="69978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Dikdörtgen 15"/>
              <p:cNvSpPr/>
              <p:nvPr/>
            </p:nvSpPr>
            <p:spPr>
              <a:xfrm>
                <a:off x="136459" y="4428998"/>
                <a:ext cx="4966991" cy="63678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Metin kutusu 17"/>
              <p:cNvSpPr txBox="1"/>
              <p:nvPr/>
            </p:nvSpPr>
            <p:spPr>
              <a:xfrm>
                <a:off x="165165" y="4528098"/>
                <a:ext cx="4956784" cy="420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Cluster Yönetim ve Konfigürasyonu</a:t>
                </a: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6" name="Resim 3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1000"/>
            <a:stretch/>
          </p:blipFill>
          <p:spPr>
            <a:xfrm>
              <a:off x="9580213" y="1165920"/>
              <a:ext cx="1438275" cy="565722"/>
            </a:xfrm>
            <a:prstGeom prst="rect">
              <a:avLst/>
            </a:prstGeom>
          </p:spPr>
        </p:pic>
      </p:grpSp>
      <p:grpSp>
        <p:nvGrpSpPr>
          <p:cNvPr id="6" name="Grup 5">
            <a:extLst>
              <a:ext uri="{FF2B5EF4-FFF2-40B4-BE49-F238E27FC236}">
                <a16:creationId xmlns:a16="http://schemas.microsoft.com/office/drawing/2014/main" id="{6B9FCD07-4021-4FF1-B19F-62CBF94783D1}"/>
              </a:ext>
            </a:extLst>
          </p:cNvPr>
          <p:cNvGrpSpPr/>
          <p:nvPr/>
        </p:nvGrpSpPr>
        <p:grpSpPr>
          <a:xfrm>
            <a:off x="1847140" y="3824114"/>
            <a:ext cx="2738834" cy="660962"/>
            <a:chOff x="1847140" y="3824114"/>
            <a:chExt cx="2738834" cy="660962"/>
          </a:xfrm>
        </p:grpSpPr>
        <p:grpSp>
          <p:nvGrpSpPr>
            <p:cNvPr id="39" name="Grup 38"/>
            <p:cNvGrpSpPr/>
            <p:nvPr/>
          </p:nvGrpSpPr>
          <p:grpSpPr>
            <a:xfrm>
              <a:off x="1847140" y="3824114"/>
              <a:ext cx="2738834" cy="660962"/>
              <a:chOff x="857316" y="4427827"/>
              <a:chExt cx="10492046" cy="643194"/>
            </a:xfrm>
          </p:grpSpPr>
          <p:sp>
            <p:nvSpPr>
              <p:cNvPr id="42" name="Dikdörtgen 41"/>
              <p:cNvSpPr/>
              <p:nvPr/>
            </p:nvSpPr>
            <p:spPr>
              <a:xfrm>
                <a:off x="857316" y="4427827"/>
                <a:ext cx="10492046" cy="64319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Dikdörtgen 42"/>
              <p:cNvSpPr/>
              <p:nvPr/>
            </p:nvSpPr>
            <p:spPr>
              <a:xfrm>
                <a:off x="1008048" y="4454716"/>
                <a:ext cx="3690041" cy="59099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Metin kutusu 43"/>
              <p:cNvSpPr txBox="1"/>
              <p:nvPr/>
            </p:nvSpPr>
            <p:spPr>
              <a:xfrm>
                <a:off x="935074" y="4450081"/>
                <a:ext cx="3726526" cy="387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dirty="0">
                    <a:latin typeface="Arial" panose="020B0604020202020204" pitchFamily="34" charset="0"/>
                    <a:cs typeface="Arial" panose="020B0604020202020204" pitchFamily="34" charset="0"/>
                  </a:rPr>
                  <a:t>Veri Tabanı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5" name="Resim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5867" y="3938954"/>
              <a:ext cx="1740107" cy="444283"/>
            </a:xfrm>
            <a:prstGeom prst="rect">
              <a:avLst/>
            </a:prstGeom>
          </p:spPr>
        </p:pic>
      </p:grpSp>
      <p:grpSp>
        <p:nvGrpSpPr>
          <p:cNvPr id="50" name="Grup 49"/>
          <p:cNvGrpSpPr/>
          <p:nvPr/>
        </p:nvGrpSpPr>
        <p:grpSpPr>
          <a:xfrm>
            <a:off x="1847141" y="4541904"/>
            <a:ext cx="9288444" cy="715449"/>
            <a:chOff x="1847141" y="4859404"/>
            <a:chExt cx="9288444" cy="715449"/>
          </a:xfrm>
        </p:grpSpPr>
        <p:grpSp>
          <p:nvGrpSpPr>
            <p:cNvPr id="13" name="Grup 12"/>
            <p:cNvGrpSpPr/>
            <p:nvPr/>
          </p:nvGrpSpPr>
          <p:grpSpPr>
            <a:xfrm>
              <a:off x="1847141" y="4859404"/>
              <a:ext cx="9288444" cy="715449"/>
              <a:chOff x="40324" y="4348561"/>
              <a:chExt cx="11384964" cy="751340"/>
            </a:xfrm>
          </p:grpSpPr>
          <p:sp>
            <p:nvSpPr>
              <p:cNvPr id="3" name="Dikdörtgen 2"/>
              <p:cNvSpPr/>
              <p:nvPr/>
            </p:nvSpPr>
            <p:spPr>
              <a:xfrm>
                <a:off x="40324" y="4348561"/>
                <a:ext cx="11384964" cy="75134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Dikdörtgen 11"/>
              <p:cNvSpPr/>
              <p:nvPr/>
            </p:nvSpPr>
            <p:spPr>
              <a:xfrm>
                <a:off x="90811" y="4381833"/>
                <a:ext cx="5139878" cy="68285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Resim 8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125" b="20914"/>
              <a:stretch/>
            </p:blipFill>
            <p:spPr>
              <a:xfrm>
                <a:off x="9439499" y="4408639"/>
                <a:ext cx="1921615" cy="633935"/>
              </a:xfrm>
              <a:prstGeom prst="rect">
                <a:avLst/>
              </a:prstGeom>
            </p:spPr>
          </p:pic>
          <p:sp>
            <p:nvSpPr>
              <p:cNvPr id="11" name="Metin kutusu 10"/>
              <p:cNvSpPr txBox="1"/>
              <p:nvPr/>
            </p:nvSpPr>
            <p:spPr>
              <a:xfrm>
                <a:off x="508031" y="4471783"/>
                <a:ext cx="4201793" cy="484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Dosya Sistemi - HDFS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6" name="Resim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97782" y="5033896"/>
              <a:ext cx="372758" cy="372758"/>
            </a:xfrm>
            <a:prstGeom prst="rect">
              <a:avLst/>
            </a:prstGeom>
          </p:spPr>
        </p:pic>
        <p:pic>
          <p:nvPicPr>
            <p:cNvPr id="47" name="Resim 4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01696" y="5033896"/>
              <a:ext cx="372758" cy="372758"/>
            </a:xfrm>
            <a:prstGeom prst="rect">
              <a:avLst/>
            </a:prstGeom>
          </p:spPr>
        </p:pic>
        <p:pic>
          <p:nvPicPr>
            <p:cNvPr id="48" name="Resim 4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74390" y="5041385"/>
              <a:ext cx="372758" cy="372758"/>
            </a:xfrm>
            <a:prstGeom prst="rect">
              <a:avLst/>
            </a:prstGeom>
          </p:spPr>
        </p:pic>
        <p:pic>
          <p:nvPicPr>
            <p:cNvPr id="49" name="Resim 4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347148" y="5041385"/>
              <a:ext cx="372758" cy="372758"/>
            </a:xfrm>
            <a:prstGeom prst="rect">
              <a:avLst/>
            </a:prstGeom>
          </p:spPr>
        </p:pic>
      </p:grpSp>
      <p:grpSp>
        <p:nvGrpSpPr>
          <p:cNvPr id="96" name="Grup 95"/>
          <p:cNvGrpSpPr/>
          <p:nvPr/>
        </p:nvGrpSpPr>
        <p:grpSpPr>
          <a:xfrm>
            <a:off x="7261516" y="1586915"/>
            <a:ext cx="1046207" cy="2152476"/>
            <a:chOff x="7261516" y="1904415"/>
            <a:chExt cx="1046207" cy="2152476"/>
          </a:xfrm>
        </p:grpSpPr>
        <p:grpSp>
          <p:nvGrpSpPr>
            <p:cNvPr id="78" name="Grup 77"/>
            <p:cNvGrpSpPr/>
            <p:nvPr/>
          </p:nvGrpSpPr>
          <p:grpSpPr>
            <a:xfrm rot="16200000">
              <a:off x="6708382" y="2457549"/>
              <a:ext cx="2152476" cy="1046207"/>
              <a:chOff x="857316" y="4008256"/>
              <a:chExt cx="10492046" cy="1098692"/>
            </a:xfrm>
          </p:grpSpPr>
          <p:sp>
            <p:nvSpPr>
              <p:cNvPr id="81" name="Dikdörtgen 80"/>
              <p:cNvSpPr/>
              <p:nvPr/>
            </p:nvSpPr>
            <p:spPr>
              <a:xfrm>
                <a:off x="857316" y="4008256"/>
                <a:ext cx="10492046" cy="109164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Dikdörtgen 81"/>
              <p:cNvSpPr/>
              <p:nvPr/>
            </p:nvSpPr>
            <p:spPr>
              <a:xfrm>
                <a:off x="7812376" y="4041298"/>
                <a:ext cx="3338442" cy="102695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Metin kutusu 82"/>
              <p:cNvSpPr txBox="1"/>
              <p:nvPr/>
            </p:nvSpPr>
            <p:spPr>
              <a:xfrm rot="5400000">
                <a:off x="9005692" y="2872589"/>
                <a:ext cx="1093207" cy="3375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SQL on Hadoop &amp; Veri Ambarı</a:t>
                </a:r>
                <a:endParaRPr lang="en-US" sz="1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5" name="Resim 84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47" t="17737" r="13653" b="17647"/>
            <a:stretch/>
          </p:blipFill>
          <p:spPr>
            <a:xfrm>
              <a:off x="7338700" y="3212939"/>
              <a:ext cx="854828" cy="767154"/>
            </a:xfrm>
            <a:prstGeom prst="rect">
              <a:avLst/>
            </a:prstGeom>
          </p:spPr>
        </p:pic>
        <p:pic>
          <p:nvPicPr>
            <p:cNvPr id="86" name="Resim 8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2625" y="2637306"/>
              <a:ext cx="745774" cy="559331"/>
            </a:xfrm>
            <a:prstGeom prst="rect">
              <a:avLst/>
            </a:prstGeom>
          </p:spPr>
        </p:pic>
      </p:grpSp>
      <p:grpSp>
        <p:nvGrpSpPr>
          <p:cNvPr id="95" name="Grup 94"/>
          <p:cNvGrpSpPr/>
          <p:nvPr/>
        </p:nvGrpSpPr>
        <p:grpSpPr>
          <a:xfrm>
            <a:off x="4681685" y="2758011"/>
            <a:ext cx="2514823" cy="981375"/>
            <a:chOff x="4643586" y="3263007"/>
            <a:chExt cx="2514823" cy="981375"/>
          </a:xfrm>
        </p:grpSpPr>
        <p:grpSp>
          <p:nvGrpSpPr>
            <p:cNvPr id="91" name="Grup 90"/>
            <p:cNvGrpSpPr/>
            <p:nvPr/>
          </p:nvGrpSpPr>
          <p:grpSpPr>
            <a:xfrm rot="16200000">
              <a:off x="5410310" y="2496283"/>
              <a:ext cx="981375" cy="2514823"/>
              <a:chOff x="-181900" y="2458920"/>
              <a:chExt cx="4783622" cy="2640983"/>
            </a:xfrm>
          </p:grpSpPr>
          <p:sp>
            <p:nvSpPr>
              <p:cNvPr id="92" name="Dikdörtgen 91"/>
              <p:cNvSpPr/>
              <p:nvPr/>
            </p:nvSpPr>
            <p:spPr>
              <a:xfrm>
                <a:off x="-181900" y="2458920"/>
                <a:ext cx="4783622" cy="26409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Dikdörtgen 92"/>
              <p:cNvSpPr/>
              <p:nvPr/>
            </p:nvSpPr>
            <p:spPr>
              <a:xfrm>
                <a:off x="-21235" y="2498777"/>
                <a:ext cx="4483207" cy="97412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Metin kutusu 93"/>
              <p:cNvSpPr txBox="1"/>
              <p:nvPr/>
            </p:nvSpPr>
            <p:spPr>
              <a:xfrm rot="5400000">
                <a:off x="2133812" y="1571738"/>
                <a:ext cx="916330" cy="2850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Veri İşleme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90" name="Resim 89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500" b="32000"/>
            <a:stretch/>
          </p:blipFill>
          <p:spPr>
            <a:xfrm>
              <a:off x="5647084" y="3506987"/>
              <a:ext cx="1416073" cy="525544"/>
            </a:xfrm>
            <a:prstGeom prst="rect">
              <a:avLst/>
            </a:prstGeom>
          </p:spPr>
        </p:pic>
      </p:grpSp>
      <p:grpSp>
        <p:nvGrpSpPr>
          <p:cNvPr id="7" name="Grup 6">
            <a:extLst>
              <a:ext uri="{FF2B5EF4-FFF2-40B4-BE49-F238E27FC236}">
                <a16:creationId xmlns:a16="http://schemas.microsoft.com/office/drawing/2014/main" id="{09B2A5E3-9F85-4BAC-9413-12763438C799}"/>
              </a:ext>
            </a:extLst>
          </p:cNvPr>
          <p:cNvGrpSpPr/>
          <p:nvPr/>
        </p:nvGrpSpPr>
        <p:grpSpPr>
          <a:xfrm>
            <a:off x="1847140" y="5312985"/>
            <a:ext cx="9288444" cy="666353"/>
            <a:chOff x="1847140" y="5312985"/>
            <a:chExt cx="9288444" cy="666353"/>
          </a:xfrm>
        </p:grpSpPr>
        <p:grpSp>
          <p:nvGrpSpPr>
            <p:cNvPr id="102" name="Grup 101"/>
            <p:cNvGrpSpPr/>
            <p:nvPr/>
          </p:nvGrpSpPr>
          <p:grpSpPr>
            <a:xfrm>
              <a:off x="1847140" y="5312985"/>
              <a:ext cx="9288444" cy="666353"/>
              <a:chOff x="1329212" y="4400117"/>
              <a:chExt cx="10020150" cy="699782"/>
            </a:xfrm>
          </p:grpSpPr>
          <p:sp>
            <p:nvSpPr>
              <p:cNvPr id="104" name="Dikdörtgen 103"/>
              <p:cNvSpPr/>
              <p:nvPr/>
            </p:nvSpPr>
            <p:spPr>
              <a:xfrm>
                <a:off x="1329212" y="4400117"/>
                <a:ext cx="10020150" cy="69978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Dikdörtgen 104"/>
              <p:cNvSpPr/>
              <p:nvPr/>
            </p:nvSpPr>
            <p:spPr>
              <a:xfrm>
                <a:off x="1371660" y="4428183"/>
                <a:ext cx="4525705" cy="63760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Metin kutusu 105"/>
              <p:cNvSpPr txBox="1"/>
              <p:nvPr/>
            </p:nvSpPr>
            <p:spPr>
              <a:xfrm>
                <a:off x="1638678" y="4480528"/>
                <a:ext cx="3413057" cy="484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Veri Aktarımı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7" name="Resim 106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67" b="12456"/>
            <a:stretch/>
          </p:blipFill>
          <p:spPr>
            <a:xfrm>
              <a:off x="10205206" y="5368477"/>
              <a:ext cx="700696" cy="540772"/>
            </a:xfrm>
            <a:prstGeom prst="rect">
              <a:avLst/>
            </a:prstGeom>
          </p:spPr>
        </p:pic>
        <p:pic>
          <p:nvPicPr>
            <p:cNvPr id="108" name="Resim 10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8399" y="5389555"/>
              <a:ext cx="1963714" cy="519694"/>
            </a:xfrm>
            <a:prstGeom prst="rect">
              <a:avLst/>
            </a:prstGeom>
          </p:spPr>
        </p:pic>
        <p:pic>
          <p:nvPicPr>
            <p:cNvPr id="109" name="Resim 10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6518" y="5331624"/>
              <a:ext cx="948043" cy="583411"/>
            </a:xfrm>
            <a:prstGeom prst="rect">
              <a:avLst/>
            </a:prstGeom>
          </p:spPr>
        </p:pic>
      </p:grpSp>
      <p:grpSp>
        <p:nvGrpSpPr>
          <p:cNvPr id="127" name="Grup 126"/>
          <p:cNvGrpSpPr/>
          <p:nvPr/>
        </p:nvGrpSpPr>
        <p:grpSpPr>
          <a:xfrm>
            <a:off x="4689619" y="1586911"/>
            <a:ext cx="2514823" cy="1094228"/>
            <a:chOff x="4689619" y="1586911"/>
            <a:chExt cx="2514823" cy="1094228"/>
          </a:xfrm>
        </p:grpSpPr>
        <p:grpSp>
          <p:nvGrpSpPr>
            <p:cNvPr id="111" name="Grup 110"/>
            <p:cNvGrpSpPr/>
            <p:nvPr/>
          </p:nvGrpSpPr>
          <p:grpSpPr>
            <a:xfrm rot="16200000">
              <a:off x="5399917" y="876613"/>
              <a:ext cx="1094228" cy="2514823"/>
              <a:chOff x="-55998" y="2458922"/>
              <a:chExt cx="5333707" cy="2640983"/>
            </a:xfrm>
          </p:grpSpPr>
          <p:sp>
            <p:nvSpPr>
              <p:cNvPr id="113" name="Dikdörtgen 112"/>
              <p:cNvSpPr/>
              <p:nvPr/>
            </p:nvSpPr>
            <p:spPr>
              <a:xfrm>
                <a:off x="-55998" y="2458922"/>
                <a:ext cx="5333707" cy="26409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Dikdörtgen 113"/>
              <p:cNvSpPr/>
              <p:nvPr/>
            </p:nvSpPr>
            <p:spPr>
              <a:xfrm>
                <a:off x="217410" y="2495447"/>
                <a:ext cx="4861738" cy="97745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Metin kutusu 114"/>
              <p:cNvSpPr txBox="1"/>
              <p:nvPr/>
            </p:nvSpPr>
            <p:spPr>
              <a:xfrm rot="5400000">
                <a:off x="2248013" y="1685933"/>
                <a:ext cx="987989" cy="2550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İş Planlama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16" name="Resim 115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2" b="28029"/>
            <a:stretch/>
          </p:blipFill>
          <p:spPr>
            <a:xfrm>
              <a:off x="5696247" y="1939295"/>
              <a:ext cx="1465791" cy="391928"/>
            </a:xfrm>
            <a:prstGeom prst="rect">
              <a:avLst/>
            </a:prstGeom>
          </p:spPr>
        </p:pic>
      </p:grpSp>
      <p:grpSp>
        <p:nvGrpSpPr>
          <p:cNvPr id="131" name="Grup 130"/>
          <p:cNvGrpSpPr/>
          <p:nvPr/>
        </p:nvGrpSpPr>
        <p:grpSpPr>
          <a:xfrm>
            <a:off x="1847139" y="2758010"/>
            <a:ext cx="2738835" cy="985314"/>
            <a:chOff x="1847139" y="2758010"/>
            <a:chExt cx="2738835" cy="985314"/>
          </a:xfrm>
        </p:grpSpPr>
        <p:grpSp>
          <p:nvGrpSpPr>
            <p:cNvPr id="118" name="Grup 117"/>
            <p:cNvGrpSpPr/>
            <p:nvPr/>
          </p:nvGrpSpPr>
          <p:grpSpPr>
            <a:xfrm rot="16200000">
              <a:off x="2723900" y="1881249"/>
              <a:ext cx="985314" cy="2738835"/>
              <a:chOff x="-131234" y="2312428"/>
              <a:chExt cx="4802822" cy="2876233"/>
            </a:xfrm>
          </p:grpSpPr>
          <p:sp>
            <p:nvSpPr>
              <p:cNvPr id="120" name="Dikdörtgen 119"/>
              <p:cNvSpPr/>
              <p:nvPr/>
            </p:nvSpPr>
            <p:spPr>
              <a:xfrm>
                <a:off x="-131234" y="2312428"/>
                <a:ext cx="4802822" cy="287623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Dikdörtgen 120"/>
              <p:cNvSpPr/>
              <p:nvPr/>
            </p:nvSpPr>
            <p:spPr>
              <a:xfrm>
                <a:off x="-21236" y="2353749"/>
                <a:ext cx="4483207" cy="1202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Metin kutusu 121"/>
              <p:cNvSpPr txBox="1"/>
              <p:nvPr/>
            </p:nvSpPr>
            <p:spPr>
              <a:xfrm rot="5400000">
                <a:off x="1641537" y="1478651"/>
                <a:ext cx="1068993" cy="2850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Arama (</a:t>
                </a:r>
                <a:r>
                  <a:rPr lang="tr-TR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Search</a:t>
                </a:r>
                <a:r>
                  <a:rPr lang="tr-T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8" name="Resim 12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6556" y="2901130"/>
              <a:ext cx="1211213" cy="610653"/>
            </a:xfrm>
            <a:prstGeom prst="rect">
              <a:avLst/>
            </a:prstGeom>
          </p:spPr>
        </p:pic>
      </p:grpSp>
      <p:grpSp>
        <p:nvGrpSpPr>
          <p:cNvPr id="130" name="Grup 129"/>
          <p:cNvGrpSpPr/>
          <p:nvPr/>
        </p:nvGrpSpPr>
        <p:grpSpPr>
          <a:xfrm>
            <a:off x="1804736" y="1564684"/>
            <a:ext cx="2781243" cy="1167381"/>
            <a:chOff x="1804736" y="1564684"/>
            <a:chExt cx="2781243" cy="1167381"/>
          </a:xfrm>
        </p:grpSpPr>
        <p:grpSp>
          <p:nvGrpSpPr>
            <p:cNvPr id="123" name="Grup 122"/>
            <p:cNvGrpSpPr/>
            <p:nvPr/>
          </p:nvGrpSpPr>
          <p:grpSpPr>
            <a:xfrm rot="16200000">
              <a:off x="2648244" y="750159"/>
              <a:ext cx="1094228" cy="2781243"/>
              <a:chOff x="-55998" y="2278773"/>
              <a:chExt cx="5333707" cy="2920769"/>
            </a:xfrm>
          </p:grpSpPr>
          <p:sp>
            <p:nvSpPr>
              <p:cNvPr id="124" name="Dikdörtgen 123"/>
              <p:cNvSpPr/>
              <p:nvPr/>
            </p:nvSpPr>
            <p:spPr>
              <a:xfrm>
                <a:off x="-55998" y="2323306"/>
                <a:ext cx="5333707" cy="287623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Dikdörtgen 124"/>
              <p:cNvSpPr/>
              <p:nvPr/>
            </p:nvSpPr>
            <p:spPr>
              <a:xfrm>
                <a:off x="217412" y="2364628"/>
                <a:ext cx="4861738" cy="120199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Metin kutusu 125"/>
              <p:cNvSpPr txBox="1"/>
              <p:nvPr/>
            </p:nvSpPr>
            <p:spPr>
              <a:xfrm rot="5400000">
                <a:off x="1737841" y="1154896"/>
                <a:ext cx="1352791" cy="3600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Veri Akışı Betik Programlama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9" name="Resim 12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4373" y="1564684"/>
              <a:ext cx="978779" cy="1167381"/>
            </a:xfrm>
            <a:prstGeom prst="rect">
              <a:avLst/>
            </a:prstGeom>
          </p:spPr>
        </p:pic>
      </p:grpSp>
      <p:grpSp>
        <p:nvGrpSpPr>
          <p:cNvPr id="20" name="Grup 19">
            <a:extLst>
              <a:ext uri="{FF2B5EF4-FFF2-40B4-BE49-F238E27FC236}">
                <a16:creationId xmlns:a16="http://schemas.microsoft.com/office/drawing/2014/main" id="{3AFF5E04-04A4-475E-9C48-C9D542905022}"/>
              </a:ext>
            </a:extLst>
          </p:cNvPr>
          <p:cNvGrpSpPr/>
          <p:nvPr/>
        </p:nvGrpSpPr>
        <p:grpSpPr>
          <a:xfrm>
            <a:off x="8396750" y="1585182"/>
            <a:ext cx="2738834" cy="2152475"/>
            <a:chOff x="8396750" y="1586670"/>
            <a:chExt cx="2738834" cy="2152475"/>
          </a:xfrm>
        </p:grpSpPr>
        <p:sp>
          <p:nvSpPr>
            <p:cNvPr id="59" name="Dikdörtgen 58"/>
            <p:cNvSpPr/>
            <p:nvPr/>
          </p:nvSpPr>
          <p:spPr>
            <a:xfrm>
              <a:off x="8396750" y="1586670"/>
              <a:ext cx="2738834" cy="215247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Dikdörtgen 59"/>
            <p:cNvSpPr/>
            <p:nvPr/>
          </p:nvSpPr>
          <p:spPr>
            <a:xfrm>
              <a:off x="8452955" y="1629904"/>
              <a:ext cx="2640119" cy="38457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Metin kutusu 60"/>
            <p:cNvSpPr txBox="1"/>
            <p:nvPr/>
          </p:nvSpPr>
          <p:spPr>
            <a:xfrm>
              <a:off x="9097575" y="1657142"/>
              <a:ext cx="1381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>
                  <a:latin typeface="Arial" panose="020B0604020202020204" pitchFamily="34" charset="0"/>
                  <a:cs typeface="Arial" panose="020B0604020202020204" pitchFamily="34" charset="0"/>
                </a:rPr>
                <a:t>Veri Analizi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4" name="Resim 63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938" y="3125570"/>
              <a:ext cx="1036773" cy="551475"/>
            </a:xfrm>
            <a:prstGeom prst="rect">
              <a:avLst/>
            </a:prstGeom>
          </p:spPr>
        </p:pic>
        <p:sp>
          <p:nvSpPr>
            <p:cNvPr id="65" name="Dikdörtgen 64"/>
            <p:cNvSpPr/>
            <p:nvPr/>
          </p:nvSpPr>
          <p:spPr>
            <a:xfrm>
              <a:off x="9818188" y="2034457"/>
              <a:ext cx="1275463" cy="6303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Metin kutusu 65"/>
            <p:cNvSpPr txBox="1"/>
            <p:nvPr/>
          </p:nvSpPr>
          <p:spPr>
            <a:xfrm>
              <a:off x="9799156" y="2113484"/>
              <a:ext cx="1325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400" dirty="0">
                  <a:latin typeface="Arial" panose="020B0604020202020204" pitchFamily="34" charset="0"/>
                  <a:cs typeface="Arial" panose="020B0604020202020204" pitchFamily="34" charset="0"/>
                </a:rPr>
                <a:t>Parti (Batch) Analiz 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7" name="Resim 66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3627" y="3268445"/>
              <a:ext cx="1308230" cy="410425"/>
            </a:xfrm>
            <a:prstGeom prst="rect">
              <a:avLst/>
            </a:prstGeom>
          </p:spPr>
        </p:pic>
        <p:sp>
          <p:nvSpPr>
            <p:cNvPr id="68" name="Dikdörtgen 67"/>
            <p:cNvSpPr/>
            <p:nvPr/>
          </p:nvSpPr>
          <p:spPr>
            <a:xfrm>
              <a:off x="8433868" y="2050462"/>
              <a:ext cx="1271083" cy="6241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Metin kutusu 68"/>
            <p:cNvSpPr txBox="1"/>
            <p:nvPr/>
          </p:nvSpPr>
          <p:spPr>
            <a:xfrm>
              <a:off x="8503438" y="2038297"/>
              <a:ext cx="11307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dirty="0">
                  <a:latin typeface="Arial" panose="020B0604020202020204" pitchFamily="34" charset="0"/>
                  <a:cs typeface="Arial" panose="020B0604020202020204" pitchFamily="34" charset="0"/>
                </a:rPr>
                <a:t>Akan Veri (Streaming) Analizi 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4" name="Resim 83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09" b="27500"/>
            <a:stretch/>
          </p:blipFill>
          <p:spPr>
            <a:xfrm>
              <a:off x="9847234" y="2672544"/>
              <a:ext cx="1038427" cy="438125"/>
            </a:xfrm>
            <a:prstGeom prst="rect">
              <a:avLst/>
            </a:prstGeom>
          </p:spPr>
        </p:pic>
        <p:pic>
          <p:nvPicPr>
            <p:cNvPr id="89" name="Resim 88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1" r="30769" b="28538"/>
            <a:stretch/>
          </p:blipFill>
          <p:spPr>
            <a:xfrm>
              <a:off x="9161979" y="2777680"/>
              <a:ext cx="446802" cy="501563"/>
            </a:xfrm>
            <a:prstGeom prst="rect">
              <a:avLst/>
            </a:prstGeom>
          </p:spPr>
        </p:pic>
        <p:pic>
          <p:nvPicPr>
            <p:cNvPr id="101" name="Resim 100">
              <a:extLst>
                <a:ext uri="{FF2B5EF4-FFF2-40B4-BE49-F238E27FC236}">
                  <a16:creationId xmlns:a16="http://schemas.microsoft.com/office/drawing/2014/main" id="{BCE6A8D9-1329-4290-BF34-721443C5D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7368" y="2800350"/>
              <a:ext cx="620498" cy="330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5917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Resim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366" y="2129972"/>
            <a:ext cx="5021632" cy="267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21795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B8043"/>
                  </a:solidFill>
                </a:rPr>
                <a:t>https: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</a:p>
          </p:txBody>
        </p:sp>
      </p:grpSp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3031067" y="259373"/>
            <a:ext cx="7114180" cy="840122"/>
          </a:xfrm>
        </p:spPr>
        <p:txBody>
          <a:bodyPr>
            <a:normAutofit fontScale="90000"/>
          </a:bodyPr>
          <a:lstStyle/>
          <a:p>
            <a:r>
              <a:rPr lang="tr-TR" sz="32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Apache Spark </a:t>
            </a:r>
            <a:br>
              <a:rPr lang="tr-TR" sz="32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</a:br>
            <a:r>
              <a:rPr lang="tr-TR" sz="32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"BÜTÜNLEŞİK" bir hesaplama motoru</a:t>
            </a:r>
            <a:endParaRPr lang="en-US" sz="32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17" name="Dikdörtgen 16"/>
          <p:cNvSpPr/>
          <p:nvPr/>
        </p:nvSpPr>
        <p:spPr>
          <a:xfrm>
            <a:off x="857314" y="1295611"/>
            <a:ext cx="4965416" cy="1733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  <a:spcAft>
                <a:spcPts val="600"/>
              </a:spcAft>
            </a:pPr>
            <a:r>
              <a:rPr lang="tr-TR" sz="2400" dirty="0">
                <a:solidFill>
                  <a:srgbClr val="404041"/>
                </a:solidFill>
                <a:latin typeface="Roboto"/>
              </a:rPr>
              <a:t>Büyük veri uygulamaları için her türlü ihtiyacı karşılayacak şekilde tasarlanmış ve geliştirilmiş olmasıdır.</a:t>
            </a:r>
          </a:p>
        </p:txBody>
      </p:sp>
      <p:sp>
        <p:nvSpPr>
          <p:cNvPr id="13" name="Dikdörtgen 12"/>
          <p:cNvSpPr/>
          <p:nvPr/>
        </p:nvSpPr>
        <p:spPr>
          <a:xfrm>
            <a:off x="857314" y="3127015"/>
            <a:ext cx="5877002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00"/>
              </a:lnSpc>
            </a:pPr>
            <a:r>
              <a:rPr lang="tr-TR" sz="2400" dirty="0">
                <a:solidFill>
                  <a:srgbClr val="00B050"/>
                </a:solidFill>
                <a:latin typeface="Consolas" panose="020B0609020204030204" pitchFamily="49" charset="0"/>
              </a:rPr>
              <a:t>Veri okuma/yazma, programlama,  SQL, makine öğrenmesi, </a:t>
            </a:r>
            <a:r>
              <a:rPr lang="tr-TR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streaming</a:t>
            </a:r>
            <a:r>
              <a:rPr lang="tr-TR" sz="2400" dirty="0">
                <a:solidFill>
                  <a:srgbClr val="00B050"/>
                </a:solidFill>
                <a:latin typeface="Consolas" panose="020B0609020204030204" pitchFamily="49" charset="0"/>
              </a:rPr>
              <a:t>, </a:t>
            </a:r>
            <a:r>
              <a:rPr lang="tr-TR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graf</a:t>
            </a:r>
            <a:r>
              <a:rPr lang="tr-TR" sz="2400" dirty="0">
                <a:solidFill>
                  <a:srgbClr val="00B050"/>
                </a:solidFill>
                <a:latin typeface="Consolas" panose="020B0609020204030204" pitchFamily="49" charset="0"/>
              </a:rPr>
              <a:t> analizi, </a:t>
            </a:r>
            <a:r>
              <a:rPr lang="tr-TR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python</a:t>
            </a:r>
            <a:r>
              <a:rPr lang="tr-TR" sz="2400" dirty="0">
                <a:solidFill>
                  <a:srgbClr val="00B050"/>
                </a:solidFill>
                <a:latin typeface="Consolas" panose="020B0609020204030204" pitchFamily="49" charset="0"/>
              </a:rPr>
              <a:t>, </a:t>
            </a:r>
            <a:r>
              <a:rPr lang="tr-TR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scala</a:t>
            </a:r>
            <a:r>
              <a:rPr lang="tr-TR" sz="2400" dirty="0">
                <a:solidFill>
                  <a:srgbClr val="00B050"/>
                </a:solidFill>
                <a:latin typeface="Consolas" panose="020B0609020204030204" pitchFamily="49" charset="0"/>
              </a:rPr>
              <a:t>, </a:t>
            </a:r>
            <a:r>
              <a:rPr lang="tr-TR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java</a:t>
            </a:r>
            <a:r>
              <a:rPr lang="tr-TR" sz="2400" dirty="0">
                <a:solidFill>
                  <a:srgbClr val="00B050"/>
                </a:solidFill>
                <a:latin typeface="Consolas" panose="020B0609020204030204" pitchFamily="49" charset="0"/>
              </a:rPr>
              <a:t>, R … hepsi aynı motor ve birbiriyle uyumlu API setleri içindedir.</a:t>
            </a: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440" y="1630646"/>
            <a:ext cx="4993525" cy="408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1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1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B8043"/>
                  </a:solidFill>
                </a:rPr>
                <a:t>https: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</a:p>
          </p:txBody>
        </p:sp>
      </p:grpSp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1250730" y="248145"/>
            <a:ext cx="9144000" cy="675975"/>
          </a:xfrm>
        </p:spPr>
        <p:txBody>
          <a:bodyPr>
            <a:normAutofit/>
          </a:bodyPr>
          <a:lstStyle/>
          <a:p>
            <a:r>
              <a:rPr lang="tr-TR" sz="29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Büyük Veri Analitiği ve Spark</a:t>
            </a:r>
            <a:endParaRPr lang="en-US" sz="29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17" name="Dikdörtgen 16"/>
          <p:cNvSpPr/>
          <p:nvPr/>
        </p:nvSpPr>
        <p:spPr>
          <a:xfrm>
            <a:off x="857314" y="1295611"/>
            <a:ext cx="4965416" cy="1290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  <a:spcAft>
                <a:spcPts val="600"/>
              </a:spcAft>
            </a:pPr>
            <a:r>
              <a:rPr lang="tr-TR" sz="2400" dirty="0">
                <a:solidFill>
                  <a:srgbClr val="404041"/>
                </a:solidFill>
                <a:latin typeface="Roboto"/>
              </a:rPr>
              <a:t>En büyük iddiası gerçek dünyanın büyük veri analitiği problemlerine çözüm olmaktır.</a:t>
            </a:r>
          </a:p>
        </p:txBody>
      </p:sp>
      <p:sp>
        <p:nvSpPr>
          <p:cNvPr id="13" name="Dikdörtgen 12"/>
          <p:cNvSpPr/>
          <p:nvPr/>
        </p:nvSpPr>
        <p:spPr>
          <a:xfrm>
            <a:off x="857314" y="3127015"/>
            <a:ext cx="5877002" cy="2208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00"/>
              </a:lnSpc>
            </a:pPr>
            <a:r>
              <a:rPr lang="tr-TR" sz="2400" dirty="0">
                <a:solidFill>
                  <a:srgbClr val="00B0F0"/>
                </a:solidFill>
                <a:latin typeface="Consolas" panose="020B0609020204030204" pitchFamily="49" charset="0"/>
              </a:rPr>
              <a:t>İnteraktif veri analizi,</a:t>
            </a:r>
          </a:p>
          <a:p>
            <a:pPr>
              <a:lnSpc>
                <a:spcPts val="3300"/>
              </a:lnSpc>
            </a:pPr>
            <a:endParaRPr lang="tr-TR" sz="2400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pPr>
              <a:lnSpc>
                <a:spcPts val="3300"/>
              </a:lnSpc>
            </a:pPr>
            <a:r>
              <a:rPr lang="tr-TR" sz="2400" dirty="0">
                <a:solidFill>
                  <a:srgbClr val="0070C0"/>
                </a:solidFill>
                <a:latin typeface="Consolas" panose="020B0609020204030204" pitchFamily="49" charset="0"/>
              </a:rPr>
              <a:t>IDE ile canlı ortamda uzun soluklu uygulama, ETL, veri analizi uygulamaları geliştirme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23" y="837420"/>
            <a:ext cx="4771697" cy="2191999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05" y="2927773"/>
            <a:ext cx="2402371" cy="2023241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163" y="2840473"/>
            <a:ext cx="1757617" cy="1757617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995" y="4891220"/>
            <a:ext cx="3983419" cy="9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1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Resi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612" y="2387276"/>
            <a:ext cx="1973259" cy="1049606"/>
          </a:xfrm>
          <a:prstGeom prst="rect">
            <a:avLst/>
          </a:prstGeom>
        </p:spPr>
      </p:pic>
      <p:sp>
        <p:nvSpPr>
          <p:cNvPr id="3" name="Dikdörtgen 2"/>
          <p:cNvSpPr/>
          <p:nvPr/>
        </p:nvSpPr>
        <p:spPr>
          <a:xfrm>
            <a:off x="4610847" y="3436882"/>
            <a:ext cx="23587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i="1" dirty="0" err="1">
                <a:solidFill>
                  <a:srgbClr val="E16A1A"/>
                </a:solidFill>
                <a:latin typeface="Arial Rounded MT Bold" panose="020F0704030504030204" pitchFamily="34" charset="0"/>
              </a:rPr>
              <a:t>Unified</a:t>
            </a:r>
            <a:r>
              <a:rPr lang="tr-TR" i="1" dirty="0">
                <a:solidFill>
                  <a:srgbClr val="E16A1A"/>
                </a:solidFill>
                <a:latin typeface="Arial Rounded MT Bold" panose="020F0704030504030204" pitchFamily="34" charset="0"/>
              </a:rPr>
              <a:t> </a:t>
            </a:r>
            <a:r>
              <a:rPr lang="tr-TR" i="1" dirty="0" err="1">
                <a:solidFill>
                  <a:srgbClr val="E16A1A"/>
                </a:solidFill>
                <a:latin typeface="Arial Rounded MT Bold" panose="020F0704030504030204" pitchFamily="34" charset="0"/>
              </a:rPr>
              <a:t>Processing</a:t>
            </a:r>
            <a:r>
              <a:rPr lang="tr-TR" i="1" dirty="0">
                <a:solidFill>
                  <a:srgbClr val="E16A1A"/>
                </a:solidFill>
                <a:latin typeface="Arial Rounded MT Bold" panose="020F0704030504030204" pitchFamily="34" charset="0"/>
              </a:rPr>
              <a:t> </a:t>
            </a:r>
          </a:p>
          <a:p>
            <a:pPr algn="ctr"/>
            <a:r>
              <a:rPr lang="tr-TR" i="1" dirty="0">
                <a:solidFill>
                  <a:srgbClr val="E16A1A"/>
                </a:solidFill>
                <a:latin typeface="Arial Rounded MT Bold" panose="020F0704030504030204" pitchFamily="34" charset="0"/>
              </a:rPr>
              <a:t>Engine</a:t>
            </a:r>
          </a:p>
        </p:txBody>
      </p:sp>
      <p:sp>
        <p:nvSpPr>
          <p:cNvPr id="16" name="Dikdörtgen 15"/>
          <p:cNvSpPr/>
          <p:nvPr/>
        </p:nvSpPr>
        <p:spPr>
          <a:xfrm>
            <a:off x="5211813" y="753149"/>
            <a:ext cx="1608325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  <a:latin typeface="Arial Rounded MT Bold" panose="020F0704030504030204" pitchFamily="34" charset="0"/>
              </a:rPr>
              <a:t>Uygulamalar</a:t>
            </a:r>
          </a:p>
        </p:txBody>
      </p:sp>
      <p:sp>
        <p:nvSpPr>
          <p:cNvPr id="17" name="Dikdörtgen 16"/>
          <p:cNvSpPr/>
          <p:nvPr/>
        </p:nvSpPr>
        <p:spPr>
          <a:xfrm>
            <a:off x="2629294" y="4081622"/>
            <a:ext cx="894412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  <a:latin typeface="Arial Rounded MT Bold" panose="020F0704030504030204" pitchFamily="34" charset="0"/>
              </a:rPr>
              <a:t>Ortam</a:t>
            </a:r>
          </a:p>
        </p:txBody>
      </p:sp>
      <p:sp>
        <p:nvSpPr>
          <p:cNvPr id="20" name="Dikdörtgen 19"/>
          <p:cNvSpPr/>
          <p:nvPr/>
        </p:nvSpPr>
        <p:spPr>
          <a:xfrm>
            <a:off x="8191448" y="3845476"/>
            <a:ext cx="1843583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  <a:latin typeface="Arial Rounded MT Bold" panose="020F0704030504030204" pitchFamily="34" charset="0"/>
              </a:rPr>
              <a:t>Veri kaynakları</a:t>
            </a:r>
          </a:p>
        </p:txBody>
      </p:sp>
      <p:cxnSp>
        <p:nvCxnSpPr>
          <p:cNvPr id="11" name="Düz Bağlayıcı 10"/>
          <p:cNvCxnSpPr/>
          <p:nvPr/>
        </p:nvCxnSpPr>
        <p:spPr>
          <a:xfrm flipH="1">
            <a:off x="3128402" y="3295288"/>
            <a:ext cx="1017971" cy="10510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Düz Bağlayıcı 20"/>
          <p:cNvCxnSpPr/>
          <p:nvPr/>
        </p:nvCxnSpPr>
        <p:spPr>
          <a:xfrm flipH="1">
            <a:off x="3523706" y="3580419"/>
            <a:ext cx="866424" cy="42922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Düz Bağlayıcı 21"/>
          <p:cNvCxnSpPr/>
          <p:nvPr/>
        </p:nvCxnSpPr>
        <p:spPr>
          <a:xfrm flipH="1">
            <a:off x="4164790" y="3850299"/>
            <a:ext cx="268062" cy="61711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Düz Bağlayıcı 24"/>
          <p:cNvCxnSpPr/>
          <p:nvPr/>
        </p:nvCxnSpPr>
        <p:spPr>
          <a:xfrm flipH="1">
            <a:off x="6129431" y="1746241"/>
            <a:ext cx="90502" cy="58820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Düz Bağlayıcı 25"/>
          <p:cNvCxnSpPr>
            <a:cxnSpLocks/>
          </p:cNvCxnSpPr>
          <p:nvPr/>
        </p:nvCxnSpPr>
        <p:spPr>
          <a:xfrm flipH="1" flipV="1">
            <a:off x="4606316" y="1761623"/>
            <a:ext cx="409522" cy="58154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Düz Bağlayıcı 26"/>
          <p:cNvCxnSpPr>
            <a:cxnSpLocks/>
          </p:cNvCxnSpPr>
          <p:nvPr/>
        </p:nvCxnSpPr>
        <p:spPr>
          <a:xfrm>
            <a:off x="5319299" y="1768812"/>
            <a:ext cx="358621" cy="53024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Düz Bağlayıcı 54"/>
          <p:cNvCxnSpPr/>
          <p:nvPr/>
        </p:nvCxnSpPr>
        <p:spPr>
          <a:xfrm flipH="1" flipV="1">
            <a:off x="7292260" y="3379042"/>
            <a:ext cx="1147547" cy="21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Düz Bağlayıcı 55"/>
          <p:cNvCxnSpPr/>
          <p:nvPr/>
        </p:nvCxnSpPr>
        <p:spPr>
          <a:xfrm>
            <a:off x="7139859" y="4051683"/>
            <a:ext cx="345166" cy="59470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Düz Bağlayıcı 56"/>
          <p:cNvCxnSpPr/>
          <p:nvPr/>
        </p:nvCxnSpPr>
        <p:spPr>
          <a:xfrm>
            <a:off x="7165128" y="3717906"/>
            <a:ext cx="906817" cy="39454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4" name="Resim 7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97"/>
          <a:stretch/>
        </p:blipFill>
        <p:spPr>
          <a:xfrm>
            <a:off x="671676" y="4231930"/>
            <a:ext cx="641131" cy="703686"/>
          </a:xfrm>
          <a:prstGeom prst="rect">
            <a:avLst/>
          </a:prstGeom>
        </p:spPr>
      </p:pic>
      <p:pic>
        <p:nvPicPr>
          <p:cNvPr id="75" name="Resim 7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033" y="5058792"/>
            <a:ext cx="1125202" cy="305650"/>
          </a:xfrm>
          <a:prstGeom prst="rect">
            <a:avLst/>
          </a:prstGeom>
        </p:spPr>
      </p:pic>
      <p:pic>
        <p:nvPicPr>
          <p:cNvPr id="76" name="Resim 7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142" y="4756461"/>
            <a:ext cx="1092255" cy="460203"/>
          </a:xfrm>
          <a:prstGeom prst="rect">
            <a:avLst/>
          </a:prstGeom>
        </p:spPr>
      </p:pic>
      <p:pic>
        <p:nvPicPr>
          <p:cNvPr id="77" name="Resim 7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387" y="4034935"/>
            <a:ext cx="1082730" cy="559947"/>
          </a:xfrm>
          <a:prstGeom prst="rect">
            <a:avLst/>
          </a:prstGeom>
        </p:spPr>
      </p:pic>
      <p:pic>
        <p:nvPicPr>
          <p:cNvPr id="78" name="Resim 7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059" y="4962911"/>
            <a:ext cx="1144314" cy="630316"/>
          </a:xfrm>
          <a:prstGeom prst="rect">
            <a:avLst/>
          </a:prstGeom>
        </p:spPr>
      </p:pic>
      <p:pic>
        <p:nvPicPr>
          <p:cNvPr id="79" name="Resim 7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234" y="4481079"/>
            <a:ext cx="1276632" cy="658530"/>
          </a:xfrm>
          <a:prstGeom prst="rect">
            <a:avLst/>
          </a:prstGeom>
        </p:spPr>
      </p:pic>
      <p:pic>
        <p:nvPicPr>
          <p:cNvPr id="81" name="Resim 8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7" t="8972" r="24194" b="48806"/>
          <a:stretch/>
        </p:blipFill>
        <p:spPr>
          <a:xfrm>
            <a:off x="9083745" y="4513657"/>
            <a:ext cx="1100283" cy="354114"/>
          </a:xfrm>
          <a:prstGeom prst="rect">
            <a:avLst/>
          </a:prstGeom>
        </p:spPr>
      </p:pic>
      <p:pic>
        <p:nvPicPr>
          <p:cNvPr id="83" name="Resim 8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444" y="4741293"/>
            <a:ext cx="1087215" cy="604190"/>
          </a:xfrm>
          <a:prstGeom prst="rect">
            <a:avLst/>
          </a:prstGeom>
        </p:spPr>
      </p:pic>
      <p:pic>
        <p:nvPicPr>
          <p:cNvPr id="84" name="Resim 8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203" y="4238359"/>
            <a:ext cx="1321061" cy="332916"/>
          </a:xfrm>
          <a:prstGeom prst="rect">
            <a:avLst/>
          </a:prstGeom>
        </p:spPr>
      </p:pic>
      <p:pic>
        <p:nvPicPr>
          <p:cNvPr id="85" name="Resim 8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6" y="4963333"/>
            <a:ext cx="1906809" cy="758175"/>
          </a:xfrm>
          <a:prstGeom prst="rect">
            <a:avLst/>
          </a:prstGeom>
        </p:spPr>
      </p:pic>
      <p:cxnSp>
        <p:nvCxnSpPr>
          <p:cNvPr id="86" name="Düz Bağlayıcı 85"/>
          <p:cNvCxnSpPr>
            <a:cxnSpLocks/>
          </p:cNvCxnSpPr>
          <p:nvPr/>
        </p:nvCxnSpPr>
        <p:spPr>
          <a:xfrm flipH="1">
            <a:off x="6684719" y="1731236"/>
            <a:ext cx="569830" cy="53161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Dikdörtgen 89"/>
          <p:cNvSpPr/>
          <p:nvPr/>
        </p:nvSpPr>
        <p:spPr>
          <a:xfrm>
            <a:off x="7128138" y="1259802"/>
            <a:ext cx="881203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tr-TR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Graph</a:t>
            </a:r>
            <a:endParaRPr lang="tr-TR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1" name="Dikdörtgen 90"/>
          <p:cNvSpPr/>
          <p:nvPr/>
        </p:nvSpPr>
        <p:spPr>
          <a:xfrm>
            <a:off x="4953569" y="1285258"/>
            <a:ext cx="516488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  <a:latin typeface="Arial Rounded MT Bold" panose="020F0704030504030204" pitchFamily="34" charset="0"/>
              </a:rPr>
              <a:t>ML</a:t>
            </a:r>
          </a:p>
        </p:txBody>
      </p:sp>
      <p:sp>
        <p:nvSpPr>
          <p:cNvPr id="92" name="Dikdörtgen 91"/>
          <p:cNvSpPr/>
          <p:nvPr/>
        </p:nvSpPr>
        <p:spPr>
          <a:xfrm>
            <a:off x="5628561" y="1271403"/>
            <a:ext cx="1341073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tr-TR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Streaming</a:t>
            </a:r>
            <a:endParaRPr lang="tr-TR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3" name="Dikdörtgen 92"/>
          <p:cNvSpPr/>
          <p:nvPr/>
        </p:nvSpPr>
        <p:spPr>
          <a:xfrm>
            <a:off x="4164790" y="1285573"/>
            <a:ext cx="660758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  <a:latin typeface="Arial Rounded MT Bold" panose="020F0704030504030204" pitchFamily="34" charset="0"/>
              </a:rPr>
              <a:t>SQL</a:t>
            </a:r>
          </a:p>
        </p:txBody>
      </p:sp>
      <p:pic>
        <p:nvPicPr>
          <p:cNvPr id="96" name="Resim 9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229" y="3717906"/>
            <a:ext cx="1422430" cy="36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64510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1452030" y="545503"/>
            <a:ext cx="9144000" cy="675975"/>
          </a:xfrm>
        </p:spPr>
        <p:txBody>
          <a:bodyPr>
            <a:norm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Spark </a:t>
            </a:r>
            <a:r>
              <a:rPr lang="tr-TR" sz="3600" b="1" dirty="0" err="1">
                <a:solidFill>
                  <a:srgbClr val="FF4D4D"/>
                </a:solidFill>
                <a:latin typeface="Roboto"/>
                <a:ea typeface="+mn-ea"/>
                <a:cs typeface="+mn-cs"/>
              </a:rPr>
              <a:t>Stack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grpSp>
        <p:nvGrpSpPr>
          <p:cNvPr id="2" name="Grup 1"/>
          <p:cNvGrpSpPr/>
          <p:nvPr/>
        </p:nvGrpSpPr>
        <p:grpSpPr>
          <a:xfrm>
            <a:off x="1832989" y="1646516"/>
            <a:ext cx="8382082" cy="3506251"/>
            <a:chOff x="1941112" y="2329492"/>
            <a:chExt cx="8382082" cy="2990954"/>
          </a:xfrm>
        </p:grpSpPr>
        <p:grpSp>
          <p:nvGrpSpPr>
            <p:cNvPr id="22" name="Grup 21"/>
            <p:cNvGrpSpPr/>
            <p:nvPr/>
          </p:nvGrpSpPr>
          <p:grpSpPr>
            <a:xfrm>
              <a:off x="1941112" y="3513700"/>
              <a:ext cx="8382082" cy="1806746"/>
              <a:chOff x="1329212" y="4400117"/>
              <a:chExt cx="11958267" cy="699782"/>
            </a:xfrm>
          </p:grpSpPr>
          <p:sp>
            <p:nvSpPr>
              <p:cNvPr id="23" name="Dikdörtgen 22"/>
              <p:cNvSpPr/>
              <p:nvPr/>
            </p:nvSpPr>
            <p:spPr>
              <a:xfrm>
                <a:off x="1329212" y="4400117"/>
                <a:ext cx="11958267" cy="69978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Dikdörtgen 23"/>
              <p:cNvSpPr/>
              <p:nvPr/>
            </p:nvSpPr>
            <p:spPr>
              <a:xfrm>
                <a:off x="1393256" y="4417521"/>
                <a:ext cx="11851199" cy="66303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Metin kutusu 24"/>
              <p:cNvSpPr txBox="1"/>
              <p:nvPr/>
            </p:nvSpPr>
            <p:spPr>
              <a:xfrm>
                <a:off x="1638676" y="4480528"/>
                <a:ext cx="11605778" cy="427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2400" b="1" dirty="0" err="1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Spark</a:t>
                </a:r>
                <a:r>
                  <a:rPr lang="tr-TR" sz="24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tr-TR" sz="2400" b="1" dirty="0" err="1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Core</a:t>
                </a:r>
                <a:r>
                  <a:rPr lang="tr-TR" sz="2400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tr-TR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Unstructured</a:t>
                </a:r>
                <a:r>
                  <a:rPr lang="tr-T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tr-TR" dirty="0">
                    <a:latin typeface="Arial" panose="020B0604020202020204" pitchFamily="34" charset="0"/>
                    <a:cs typeface="Arial" panose="020B0604020202020204" pitchFamily="34" charset="0"/>
                  </a:rPr>
                  <a:t> RDD,</a:t>
                </a:r>
                <a:r>
                  <a:rPr lang="tr-TR" dirty="0"/>
                  <a:t> </a:t>
                </a:r>
                <a:r>
                  <a:rPr lang="tr-TR" dirty="0" err="1"/>
                  <a:t>Accumulators</a:t>
                </a:r>
                <a:r>
                  <a:rPr lang="tr-TR" dirty="0"/>
                  <a:t>, </a:t>
                </a:r>
                <a:r>
                  <a:rPr lang="tr-TR" dirty="0" err="1"/>
                  <a:t>and</a:t>
                </a:r>
                <a:r>
                  <a:rPr lang="tr-TR" dirty="0"/>
                  <a:t> Broadcast </a:t>
                </a:r>
                <a:r>
                  <a:rPr lang="tr-TR" dirty="0" err="1"/>
                  <a:t>variables</a:t>
                </a:r>
                <a:endParaRPr lang="tr-TR" dirty="0"/>
              </a:p>
              <a:p>
                <a:pPr algn="ctr">
                  <a:lnSpc>
                    <a:spcPct val="150000"/>
                  </a:lnSpc>
                </a:pPr>
                <a:r>
                  <a:rPr lang="tr-TR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Structured</a:t>
                </a:r>
                <a:r>
                  <a:rPr lang="tr-T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tr-TR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tr-TR" dirty="0" err="1"/>
                  <a:t>DataFrames</a:t>
                </a:r>
                <a:r>
                  <a:rPr lang="tr-TR" dirty="0"/>
                  <a:t>, </a:t>
                </a:r>
                <a:r>
                  <a:rPr lang="tr-TR" dirty="0" err="1"/>
                  <a:t>Datasets</a:t>
                </a:r>
                <a:r>
                  <a:rPr lang="tr-TR" dirty="0"/>
                  <a:t>, </a:t>
                </a:r>
                <a:r>
                  <a:rPr lang="tr-TR" dirty="0" err="1"/>
                  <a:t>Spark</a:t>
                </a:r>
                <a:r>
                  <a:rPr lang="tr-TR" dirty="0"/>
                  <a:t> SQL 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8" name="Grup 37"/>
            <p:cNvGrpSpPr/>
            <p:nvPr/>
          </p:nvGrpSpPr>
          <p:grpSpPr>
            <a:xfrm>
              <a:off x="1957836" y="2338820"/>
              <a:ext cx="1960704" cy="1061407"/>
              <a:chOff x="857316" y="4427827"/>
              <a:chExt cx="10492046" cy="643194"/>
            </a:xfrm>
          </p:grpSpPr>
          <p:sp>
            <p:nvSpPr>
              <p:cNvPr id="39" name="Dikdörtgen 38"/>
              <p:cNvSpPr/>
              <p:nvPr/>
            </p:nvSpPr>
            <p:spPr>
              <a:xfrm>
                <a:off x="857316" y="4427827"/>
                <a:ext cx="10492046" cy="64319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Dikdörtgen 39"/>
              <p:cNvSpPr/>
              <p:nvPr/>
            </p:nvSpPr>
            <p:spPr>
              <a:xfrm>
                <a:off x="1008048" y="4454716"/>
                <a:ext cx="10244737" cy="59099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Metin kutusu 40"/>
              <p:cNvSpPr txBox="1"/>
              <p:nvPr/>
            </p:nvSpPr>
            <p:spPr>
              <a:xfrm>
                <a:off x="1145610" y="4652988"/>
                <a:ext cx="9915458" cy="238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2400" b="1" dirty="0" err="1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Spark</a:t>
                </a:r>
                <a:r>
                  <a:rPr lang="tr-TR" sz="24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SQL</a:t>
                </a:r>
                <a:endParaRPr lang="en-US" sz="24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4" name="Grup 53"/>
            <p:cNvGrpSpPr/>
            <p:nvPr/>
          </p:nvGrpSpPr>
          <p:grpSpPr>
            <a:xfrm>
              <a:off x="3930649" y="2341990"/>
              <a:ext cx="2079245" cy="1061407"/>
              <a:chOff x="857316" y="4427827"/>
              <a:chExt cx="10641443" cy="643194"/>
            </a:xfrm>
          </p:grpSpPr>
          <p:sp>
            <p:nvSpPr>
              <p:cNvPr id="55" name="Dikdörtgen 54"/>
              <p:cNvSpPr/>
              <p:nvPr/>
            </p:nvSpPr>
            <p:spPr>
              <a:xfrm>
                <a:off x="857316" y="4427827"/>
                <a:ext cx="10492046" cy="64319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Dikdörtgen 55"/>
              <p:cNvSpPr/>
              <p:nvPr/>
            </p:nvSpPr>
            <p:spPr>
              <a:xfrm>
                <a:off x="992102" y="4454716"/>
                <a:ext cx="10357260" cy="59099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Metin kutusu 56"/>
              <p:cNvSpPr txBox="1"/>
              <p:nvPr/>
            </p:nvSpPr>
            <p:spPr>
              <a:xfrm>
                <a:off x="1084470" y="4655873"/>
                <a:ext cx="10414289" cy="238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2400" b="1" dirty="0" err="1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Spark</a:t>
                </a:r>
                <a:r>
                  <a:rPr lang="tr-TR" sz="24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tr-TR" sz="2400" b="1" dirty="0" err="1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MLlib</a:t>
                </a:r>
                <a:endParaRPr lang="en-US" sz="24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Grup 57"/>
            <p:cNvGrpSpPr/>
            <p:nvPr/>
          </p:nvGrpSpPr>
          <p:grpSpPr>
            <a:xfrm>
              <a:off x="6037196" y="2334736"/>
              <a:ext cx="2129332" cy="1061407"/>
              <a:chOff x="857316" y="4427827"/>
              <a:chExt cx="10642779" cy="643194"/>
            </a:xfrm>
          </p:grpSpPr>
          <p:sp>
            <p:nvSpPr>
              <p:cNvPr id="59" name="Dikdörtgen 58"/>
              <p:cNvSpPr/>
              <p:nvPr/>
            </p:nvSpPr>
            <p:spPr>
              <a:xfrm>
                <a:off x="857316" y="4427827"/>
                <a:ext cx="10492046" cy="64319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Dikdörtgen 59"/>
              <p:cNvSpPr/>
              <p:nvPr/>
            </p:nvSpPr>
            <p:spPr>
              <a:xfrm>
                <a:off x="1008048" y="4454716"/>
                <a:ext cx="10341314" cy="59099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Metin kutusu 60"/>
              <p:cNvSpPr txBox="1"/>
              <p:nvPr/>
            </p:nvSpPr>
            <p:spPr>
              <a:xfrm>
                <a:off x="1085808" y="4557560"/>
                <a:ext cx="10414287" cy="429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2400" b="1" dirty="0" err="1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Spark</a:t>
                </a:r>
                <a:r>
                  <a:rPr lang="tr-TR" sz="24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tr-TR" sz="2400" b="1" dirty="0" err="1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Streaming</a:t>
                </a:r>
                <a:endParaRPr lang="en-US" sz="24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2" name="Grup 61"/>
            <p:cNvGrpSpPr/>
            <p:nvPr/>
          </p:nvGrpSpPr>
          <p:grpSpPr>
            <a:xfrm>
              <a:off x="8193862" y="2329492"/>
              <a:ext cx="2129332" cy="1061407"/>
              <a:chOff x="857316" y="4427827"/>
              <a:chExt cx="10642779" cy="643194"/>
            </a:xfrm>
          </p:grpSpPr>
          <p:sp>
            <p:nvSpPr>
              <p:cNvPr id="63" name="Dikdörtgen 62"/>
              <p:cNvSpPr/>
              <p:nvPr/>
            </p:nvSpPr>
            <p:spPr>
              <a:xfrm>
                <a:off x="857316" y="4427827"/>
                <a:ext cx="10642779" cy="64319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Dikdörtgen 63"/>
              <p:cNvSpPr/>
              <p:nvPr/>
            </p:nvSpPr>
            <p:spPr>
              <a:xfrm>
                <a:off x="1008046" y="4454716"/>
                <a:ext cx="10341314" cy="59099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Metin kutusu 64"/>
              <p:cNvSpPr txBox="1"/>
              <p:nvPr/>
            </p:nvSpPr>
            <p:spPr>
              <a:xfrm>
                <a:off x="1085808" y="4557560"/>
                <a:ext cx="10414287" cy="429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2400" b="1" dirty="0" err="1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Spark</a:t>
                </a:r>
                <a:r>
                  <a:rPr lang="tr-TR" sz="2400" b="1" dirty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tr-TR" sz="2400" b="1" dirty="0" err="1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GraphX</a:t>
                </a:r>
                <a:endParaRPr lang="en-US" sz="24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9631448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Unvan 1"/>
          <p:cNvSpPr>
            <a:spLocks noGrp="1"/>
          </p:cNvSpPr>
          <p:nvPr>
            <p:ph type="ctrTitle"/>
          </p:nvPr>
        </p:nvSpPr>
        <p:spPr>
          <a:xfrm>
            <a:off x="1582782" y="644159"/>
            <a:ext cx="8953120" cy="53310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Gerçek Zamanlı/Akan Veri İşleme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20" name="Unvan 1">
            <a:extLst>
              <a:ext uri="{FF2B5EF4-FFF2-40B4-BE49-F238E27FC236}">
                <a16:creationId xmlns:a16="http://schemas.microsoft.com/office/drawing/2014/main" id="{D6D58802-00C0-4141-9DE4-4FFFB7ACC850}"/>
              </a:ext>
            </a:extLst>
          </p:cNvPr>
          <p:cNvSpPr txBox="1">
            <a:spLocks/>
          </p:cNvSpPr>
          <p:nvPr/>
        </p:nvSpPr>
        <p:spPr>
          <a:xfrm>
            <a:off x="2979616" y="4579795"/>
            <a:ext cx="6266627" cy="11708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Streaming</a:t>
            </a:r>
          </a:p>
          <a:p>
            <a:r>
              <a:rPr lang="tr-TR" sz="3600" b="1" dirty="0" err="1">
                <a:solidFill>
                  <a:srgbClr val="FF4D4D"/>
                </a:solidFill>
                <a:latin typeface="Roboto"/>
                <a:ea typeface="+mn-ea"/>
                <a:cs typeface="+mn-cs"/>
              </a:rPr>
              <a:t>Realtime</a:t>
            </a:r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 Data </a:t>
            </a:r>
            <a:r>
              <a:rPr lang="tr-TR" sz="3600" b="1" dirty="0" err="1">
                <a:solidFill>
                  <a:srgbClr val="FF4D4D"/>
                </a:solidFill>
                <a:latin typeface="Roboto"/>
                <a:ea typeface="+mn-ea"/>
                <a:cs typeface="+mn-cs"/>
              </a:rPr>
              <a:t>Processing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F4937AB-B035-471B-A97A-77F297CFBF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460" y="1308132"/>
            <a:ext cx="4194941" cy="3140791"/>
          </a:xfrm>
          <a:prstGeom prst="rect">
            <a:avLst/>
          </a:prstGeom>
        </p:spPr>
      </p:pic>
      <p:sp>
        <p:nvSpPr>
          <p:cNvPr id="18" name="Dikdörtgen 17">
            <a:extLst>
              <a:ext uri="{FF2B5EF4-FFF2-40B4-BE49-F238E27FC236}">
                <a16:creationId xmlns:a16="http://schemas.microsoft.com/office/drawing/2014/main" id="{7FA36E2F-8539-433E-97D1-A92556ED2355}"/>
              </a:ext>
            </a:extLst>
          </p:cNvPr>
          <p:cNvSpPr/>
          <p:nvPr/>
        </p:nvSpPr>
        <p:spPr>
          <a:xfrm>
            <a:off x="7289800" y="6280882"/>
            <a:ext cx="4707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200" dirty="0"/>
              <a:t>Görsel:  https://flink.apache.org/news/2017/04/04/dynamic-tables.html</a:t>
            </a:r>
          </a:p>
        </p:txBody>
      </p:sp>
    </p:spTree>
    <p:extLst>
      <p:ext uri="{BB962C8B-B14F-4D97-AF65-F5344CB8AC3E}">
        <p14:creationId xmlns:p14="http://schemas.microsoft.com/office/powerpoint/2010/main" val="2452986185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/>
          <p:cNvSpPr/>
          <p:nvPr/>
        </p:nvSpPr>
        <p:spPr>
          <a:xfrm>
            <a:off x="3248215" y="344114"/>
            <a:ext cx="5590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>
                <a:solidFill>
                  <a:srgbClr val="FF4D4D"/>
                </a:solidFill>
                <a:latin typeface="Roboto"/>
              </a:rPr>
              <a:t>Parça Veri İşleme (</a:t>
            </a:r>
            <a:r>
              <a:rPr lang="en-US" sz="2400" b="1" dirty="0">
                <a:solidFill>
                  <a:srgbClr val="FF4D4D"/>
                </a:solidFill>
                <a:latin typeface="Roboto"/>
              </a:rPr>
              <a:t>Batch processing</a:t>
            </a:r>
            <a:r>
              <a:rPr lang="tr-TR" sz="2400" b="1" dirty="0">
                <a:solidFill>
                  <a:srgbClr val="FF4D4D"/>
                </a:solidFill>
                <a:latin typeface="Roboto"/>
              </a:rPr>
              <a:t>)</a:t>
            </a:r>
            <a:endParaRPr lang="en-US" sz="2400" b="1" dirty="0">
              <a:solidFill>
                <a:srgbClr val="FF4D4D"/>
              </a:solidFill>
              <a:latin typeface="Roboto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3614266" y="3017560"/>
            <a:ext cx="49973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>
                <a:solidFill>
                  <a:srgbClr val="FF4D4D"/>
                </a:solidFill>
                <a:latin typeface="Roboto"/>
              </a:rPr>
              <a:t>Gerçek Zamanlı Akan Veri İşleme</a:t>
            </a:r>
          </a:p>
          <a:p>
            <a:r>
              <a:rPr lang="tr-TR" sz="2400" b="1" dirty="0">
                <a:solidFill>
                  <a:srgbClr val="FF4D4D"/>
                </a:solidFill>
                <a:latin typeface="Roboto"/>
              </a:rPr>
              <a:t>(</a:t>
            </a:r>
            <a:r>
              <a:rPr lang="en-US" sz="2400" b="1" dirty="0">
                <a:solidFill>
                  <a:srgbClr val="FF4D4D"/>
                </a:solidFill>
                <a:latin typeface="Roboto"/>
              </a:rPr>
              <a:t>Real-time stream processing</a:t>
            </a:r>
            <a:r>
              <a:rPr lang="tr-TR" sz="2400" b="1" dirty="0">
                <a:solidFill>
                  <a:srgbClr val="FF4D4D"/>
                </a:solidFill>
                <a:latin typeface="Roboto"/>
              </a:rPr>
              <a:t>)</a:t>
            </a:r>
            <a:endParaRPr lang="en-US" sz="2400" b="1" dirty="0">
              <a:solidFill>
                <a:srgbClr val="FF4D4D"/>
              </a:solidFill>
              <a:latin typeface="Roboto"/>
            </a:endParaRPr>
          </a:p>
        </p:txBody>
      </p:sp>
      <p:grpSp>
        <p:nvGrpSpPr>
          <p:cNvPr id="23" name="Grup 22"/>
          <p:cNvGrpSpPr/>
          <p:nvPr/>
        </p:nvGrpSpPr>
        <p:grpSpPr>
          <a:xfrm>
            <a:off x="1027520" y="1894787"/>
            <a:ext cx="1060234" cy="519543"/>
            <a:chOff x="1049554" y="1266825"/>
            <a:chExt cx="1060234" cy="519543"/>
          </a:xfrm>
        </p:grpSpPr>
        <p:cxnSp>
          <p:nvCxnSpPr>
            <p:cNvPr id="20" name="Düz Ok Bağlayıcısı 19"/>
            <p:cNvCxnSpPr/>
            <p:nvPr/>
          </p:nvCxnSpPr>
          <p:spPr>
            <a:xfrm flipV="1">
              <a:off x="1049554" y="1266825"/>
              <a:ext cx="1060234" cy="1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Düz Ok Bağlayıcısı 24"/>
            <p:cNvCxnSpPr/>
            <p:nvPr/>
          </p:nvCxnSpPr>
          <p:spPr>
            <a:xfrm flipV="1">
              <a:off x="1049554" y="1429244"/>
              <a:ext cx="1060234" cy="1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Düz Ok Bağlayıcısı 25"/>
            <p:cNvCxnSpPr/>
            <p:nvPr/>
          </p:nvCxnSpPr>
          <p:spPr>
            <a:xfrm flipV="1">
              <a:off x="1049554" y="1620733"/>
              <a:ext cx="1060234" cy="1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Düz Ok Bağlayıcısı 26"/>
            <p:cNvCxnSpPr/>
            <p:nvPr/>
          </p:nvCxnSpPr>
          <p:spPr>
            <a:xfrm flipV="1">
              <a:off x="1049554" y="1784760"/>
              <a:ext cx="1060234" cy="1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Akış Çizelgesi: Manyetik Disk 23"/>
          <p:cNvSpPr/>
          <p:nvPr/>
        </p:nvSpPr>
        <p:spPr>
          <a:xfrm>
            <a:off x="2404482" y="1780138"/>
            <a:ext cx="780234" cy="790924"/>
          </a:xfrm>
          <a:prstGeom prst="flowChartMagneticDisk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100" dirty="0"/>
              <a:t>Veri Depolama</a:t>
            </a:r>
            <a:endParaRPr lang="en-US" sz="1100" dirty="0"/>
          </a:p>
        </p:txBody>
      </p:sp>
      <p:cxnSp>
        <p:nvCxnSpPr>
          <p:cNvPr id="30" name="Düz Ok Bağlayıcısı 29"/>
          <p:cNvCxnSpPr/>
          <p:nvPr/>
        </p:nvCxnSpPr>
        <p:spPr>
          <a:xfrm flipV="1">
            <a:off x="3248216" y="2185147"/>
            <a:ext cx="1060234" cy="1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ralelkenar 27"/>
          <p:cNvSpPr/>
          <p:nvPr/>
        </p:nvSpPr>
        <p:spPr>
          <a:xfrm>
            <a:off x="4494882" y="1879114"/>
            <a:ext cx="881349" cy="178092"/>
          </a:xfrm>
          <a:prstGeom prst="parallelogram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aralelkenar 31"/>
          <p:cNvSpPr/>
          <p:nvPr/>
        </p:nvSpPr>
        <p:spPr>
          <a:xfrm>
            <a:off x="4494881" y="2131383"/>
            <a:ext cx="881349" cy="178092"/>
          </a:xfrm>
          <a:prstGeom prst="parallelogram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elkenar 32"/>
          <p:cNvSpPr/>
          <p:nvPr/>
        </p:nvSpPr>
        <p:spPr>
          <a:xfrm>
            <a:off x="4494880" y="2375511"/>
            <a:ext cx="881349" cy="178092"/>
          </a:xfrm>
          <a:prstGeom prst="parallelogram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Düz Ok Bağlayıcısı 33"/>
          <p:cNvCxnSpPr/>
          <p:nvPr/>
        </p:nvCxnSpPr>
        <p:spPr>
          <a:xfrm flipV="1">
            <a:off x="5626161" y="2192031"/>
            <a:ext cx="1060234" cy="1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Resim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801" y="1640206"/>
            <a:ext cx="1476609" cy="1042855"/>
          </a:xfrm>
          <a:prstGeom prst="rect">
            <a:avLst/>
          </a:prstGeom>
        </p:spPr>
      </p:pic>
      <p:sp>
        <p:nvSpPr>
          <p:cNvPr id="31" name="Akış Çizelgesi: Belge 30"/>
          <p:cNvSpPr/>
          <p:nvPr/>
        </p:nvSpPr>
        <p:spPr>
          <a:xfrm>
            <a:off x="9632002" y="1775159"/>
            <a:ext cx="1310810" cy="632584"/>
          </a:xfrm>
          <a:prstGeom prst="flowChart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Sonuç</a:t>
            </a:r>
            <a:endParaRPr lang="en-US" dirty="0"/>
          </a:p>
        </p:txBody>
      </p:sp>
      <p:cxnSp>
        <p:nvCxnSpPr>
          <p:cNvPr id="37" name="Düz Ok Bağlayıcısı 36"/>
          <p:cNvCxnSpPr/>
          <p:nvPr/>
        </p:nvCxnSpPr>
        <p:spPr>
          <a:xfrm flipV="1">
            <a:off x="8427089" y="2190423"/>
            <a:ext cx="1060234" cy="1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ikdörtgen 34"/>
          <p:cNvSpPr/>
          <p:nvPr/>
        </p:nvSpPr>
        <p:spPr>
          <a:xfrm>
            <a:off x="4288586" y="1272330"/>
            <a:ext cx="1418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dirty="0"/>
              <a:t>Veri parçaları</a:t>
            </a:r>
            <a:endParaRPr lang="en-US" dirty="0"/>
          </a:p>
        </p:txBody>
      </p:sp>
      <p:sp>
        <p:nvSpPr>
          <p:cNvPr id="41" name="Dikdörtgen 40"/>
          <p:cNvSpPr/>
          <p:nvPr/>
        </p:nvSpPr>
        <p:spPr>
          <a:xfrm>
            <a:off x="850044" y="1272330"/>
            <a:ext cx="1549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dirty="0"/>
              <a:t>Veri kaynakları</a:t>
            </a:r>
            <a:endParaRPr lang="en-US" dirty="0"/>
          </a:p>
        </p:txBody>
      </p:sp>
      <p:grpSp>
        <p:nvGrpSpPr>
          <p:cNvPr id="42" name="Grup 41"/>
          <p:cNvGrpSpPr/>
          <p:nvPr/>
        </p:nvGrpSpPr>
        <p:grpSpPr>
          <a:xfrm>
            <a:off x="2740133" y="4739532"/>
            <a:ext cx="1060234" cy="519543"/>
            <a:chOff x="1049554" y="1266825"/>
            <a:chExt cx="1060234" cy="519543"/>
          </a:xfrm>
        </p:grpSpPr>
        <p:cxnSp>
          <p:nvCxnSpPr>
            <p:cNvPr id="43" name="Düz Ok Bağlayıcısı 42"/>
            <p:cNvCxnSpPr/>
            <p:nvPr/>
          </p:nvCxnSpPr>
          <p:spPr>
            <a:xfrm flipV="1">
              <a:off x="1049554" y="1266825"/>
              <a:ext cx="1060234" cy="1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Düz Ok Bağlayıcısı 43"/>
            <p:cNvCxnSpPr/>
            <p:nvPr/>
          </p:nvCxnSpPr>
          <p:spPr>
            <a:xfrm flipV="1">
              <a:off x="1049554" y="1429244"/>
              <a:ext cx="1060234" cy="1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Düz Ok Bağlayıcısı 44"/>
            <p:cNvCxnSpPr/>
            <p:nvPr/>
          </p:nvCxnSpPr>
          <p:spPr>
            <a:xfrm flipV="1">
              <a:off x="1049554" y="1620733"/>
              <a:ext cx="1060234" cy="1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Düz Ok Bağlayıcısı 45"/>
            <p:cNvCxnSpPr/>
            <p:nvPr/>
          </p:nvCxnSpPr>
          <p:spPr>
            <a:xfrm flipV="1">
              <a:off x="1049554" y="1784760"/>
              <a:ext cx="1060234" cy="1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Dikdörtgen 46"/>
          <p:cNvSpPr/>
          <p:nvPr/>
        </p:nvSpPr>
        <p:spPr>
          <a:xfrm>
            <a:off x="2495294" y="4015482"/>
            <a:ext cx="1549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dirty="0"/>
              <a:t>Veri kaynakları</a:t>
            </a:r>
            <a:endParaRPr lang="en-US" dirty="0"/>
          </a:p>
        </p:txBody>
      </p:sp>
      <p:pic>
        <p:nvPicPr>
          <p:cNvPr id="49" name="Resim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17" y="4456936"/>
            <a:ext cx="1476609" cy="1042855"/>
          </a:xfrm>
          <a:prstGeom prst="rect">
            <a:avLst/>
          </a:prstGeom>
        </p:spPr>
      </p:pic>
      <p:sp>
        <p:nvSpPr>
          <p:cNvPr id="50" name="Akış Çizelgesi: Belge 49"/>
          <p:cNvSpPr/>
          <p:nvPr/>
        </p:nvSpPr>
        <p:spPr>
          <a:xfrm>
            <a:off x="7116279" y="4526246"/>
            <a:ext cx="1310810" cy="632584"/>
          </a:xfrm>
          <a:prstGeom prst="flowChart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Sonuç</a:t>
            </a:r>
            <a:endParaRPr lang="en-US" dirty="0"/>
          </a:p>
        </p:txBody>
      </p:sp>
      <p:cxnSp>
        <p:nvCxnSpPr>
          <p:cNvPr id="51" name="Düz Ok Bağlayıcısı 50"/>
          <p:cNvCxnSpPr/>
          <p:nvPr/>
        </p:nvCxnSpPr>
        <p:spPr>
          <a:xfrm flipV="1">
            <a:off x="5911366" y="4941510"/>
            <a:ext cx="1060234" cy="1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Dikdörtgen 51"/>
          <p:cNvSpPr/>
          <p:nvPr/>
        </p:nvSpPr>
        <p:spPr>
          <a:xfrm>
            <a:off x="4395601" y="4015482"/>
            <a:ext cx="1717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dirty="0"/>
              <a:t>Akan veri işleme</a:t>
            </a:r>
            <a:endParaRPr lang="en-US" dirty="0"/>
          </a:p>
        </p:txBody>
      </p:sp>
      <p:sp>
        <p:nvSpPr>
          <p:cNvPr id="36" name="Dikdörtgen 35"/>
          <p:cNvSpPr/>
          <p:nvPr/>
        </p:nvSpPr>
        <p:spPr>
          <a:xfrm>
            <a:off x="6627926" y="1272330"/>
            <a:ext cx="1759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Parça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işleme</a:t>
            </a:r>
            <a:endParaRPr lang="en-US" dirty="0"/>
          </a:p>
        </p:txBody>
      </p:sp>
      <p:sp>
        <p:nvSpPr>
          <p:cNvPr id="38" name="Dikdörtgen 37"/>
          <p:cNvSpPr/>
          <p:nvPr/>
        </p:nvSpPr>
        <p:spPr>
          <a:xfrm>
            <a:off x="6441483" y="5715526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Allen, S. T., Jankowski, M., &amp; </a:t>
            </a:r>
            <a:r>
              <a:rPr lang="en-US" sz="1000" dirty="0" err="1"/>
              <a:t>Pathirana</a:t>
            </a:r>
            <a:r>
              <a:rPr lang="en-US" sz="1000" dirty="0"/>
              <a:t>, P. (2015). Storm Applied: Strategies for real-time event processing. Manning Publications Co..</a:t>
            </a:r>
          </a:p>
        </p:txBody>
      </p:sp>
    </p:spTree>
    <p:extLst>
      <p:ext uri="{BB962C8B-B14F-4D97-AF65-F5344CB8AC3E}">
        <p14:creationId xmlns:p14="http://schemas.microsoft.com/office/powerpoint/2010/main" val="1658966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4" grpId="0" animBg="1"/>
      <p:bldP spid="28" grpId="0" animBg="1"/>
      <p:bldP spid="32" grpId="0" animBg="1"/>
      <p:bldP spid="33" grpId="0" animBg="1"/>
      <p:bldP spid="31" grpId="0" animBg="1"/>
      <p:bldP spid="35" grpId="0"/>
      <p:bldP spid="41" grpId="0"/>
      <p:bldP spid="47" grpId="0"/>
      <p:bldP spid="50" grpId="0" animBg="1"/>
      <p:bldP spid="52" grpId="0"/>
      <p:bldP spid="3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/>
          <p:cNvSpPr/>
          <p:nvPr/>
        </p:nvSpPr>
        <p:spPr>
          <a:xfrm>
            <a:off x="1784105" y="707292"/>
            <a:ext cx="3206327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600" b="1" dirty="0">
                <a:solidFill>
                  <a:srgbClr val="FF4D4D"/>
                </a:solidFill>
                <a:latin typeface="Roboto"/>
              </a:rPr>
              <a:t>Parça Veri İşleme </a:t>
            </a:r>
          </a:p>
          <a:p>
            <a:r>
              <a:rPr lang="tr-TR" sz="2600" b="1" dirty="0">
                <a:solidFill>
                  <a:srgbClr val="FF4D4D"/>
                </a:solidFill>
                <a:latin typeface="Roboto"/>
              </a:rPr>
              <a:t>(</a:t>
            </a:r>
            <a:r>
              <a:rPr lang="en-US" sz="2600" b="1" dirty="0">
                <a:solidFill>
                  <a:srgbClr val="FF4D4D"/>
                </a:solidFill>
                <a:latin typeface="Roboto"/>
              </a:rPr>
              <a:t>Batch processing</a:t>
            </a:r>
            <a:r>
              <a:rPr lang="tr-TR" sz="2600" b="1" dirty="0">
                <a:solidFill>
                  <a:srgbClr val="FF4D4D"/>
                </a:solidFill>
                <a:latin typeface="Roboto"/>
              </a:rPr>
              <a:t>)</a:t>
            </a:r>
            <a:endParaRPr lang="en-US" sz="2600" b="1" dirty="0">
              <a:solidFill>
                <a:srgbClr val="FF4D4D"/>
              </a:solidFill>
              <a:latin typeface="Roboto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6483171" y="757736"/>
            <a:ext cx="5408532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600" b="1" dirty="0">
                <a:solidFill>
                  <a:srgbClr val="FF4D4D"/>
                </a:solidFill>
                <a:latin typeface="Roboto"/>
              </a:rPr>
              <a:t>Gerçek Zamanlı Akan Veri İşleme</a:t>
            </a:r>
          </a:p>
          <a:p>
            <a:r>
              <a:rPr lang="tr-TR" sz="2600" b="1" dirty="0">
                <a:solidFill>
                  <a:srgbClr val="FF4D4D"/>
                </a:solidFill>
                <a:latin typeface="Roboto"/>
              </a:rPr>
              <a:t>(</a:t>
            </a:r>
            <a:r>
              <a:rPr lang="en-US" sz="2600" b="1" dirty="0">
                <a:solidFill>
                  <a:srgbClr val="FF4D4D"/>
                </a:solidFill>
                <a:latin typeface="Roboto"/>
              </a:rPr>
              <a:t>Real-time stream processing</a:t>
            </a:r>
            <a:r>
              <a:rPr lang="tr-TR" sz="2600" b="1" dirty="0">
                <a:solidFill>
                  <a:srgbClr val="FF4D4D"/>
                </a:solidFill>
                <a:latin typeface="Roboto"/>
              </a:rPr>
              <a:t>)</a:t>
            </a:r>
            <a:endParaRPr lang="en-US" sz="2600" b="1" dirty="0">
              <a:solidFill>
                <a:srgbClr val="FF4D4D"/>
              </a:solidFill>
              <a:latin typeface="Roboto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573969" y="1864736"/>
            <a:ext cx="5640636" cy="2534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000000"/>
                </a:solidFill>
                <a:latin typeface="Roboto"/>
              </a:rPr>
              <a:t>Depolama alanına kaydedilmiş veriler analiz edilir.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000000"/>
                </a:solidFill>
                <a:latin typeface="Roboto"/>
              </a:rPr>
              <a:t>Frekans: Birkaç saat, gün, hafta, ay, yıl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000000"/>
                </a:solidFill>
                <a:latin typeface="Roboto"/>
              </a:rPr>
              <a:t>Belirgin bir zaman odağı yok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000000"/>
                </a:solidFill>
                <a:latin typeface="Roboto"/>
              </a:rPr>
              <a:t>Olayların güncelliği çok önemli değil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000000"/>
                </a:solidFill>
                <a:latin typeface="Roboto"/>
              </a:rPr>
              <a:t>Veri işleme görevi başlar ve biter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000000"/>
                </a:solidFill>
                <a:latin typeface="Roboto"/>
              </a:rPr>
              <a:t>Tarihsel biriken veriyi işlemeye yönelik</a:t>
            </a:r>
          </a:p>
        </p:txBody>
      </p:sp>
      <p:sp>
        <p:nvSpPr>
          <p:cNvPr id="19" name="Dikdörtgen 18"/>
          <p:cNvSpPr/>
          <p:nvPr/>
        </p:nvSpPr>
        <p:spPr>
          <a:xfrm>
            <a:off x="6830573" y="1933537"/>
            <a:ext cx="4713728" cy="2534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000000"/>
                </a:solidFill>
                <a:latin typeface="Roboto"/>
              </a:rPr>
              <a:t>Uzun süreli depolama olmaz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000000"/>
                </a:solidFill>
                <a:latin typeface="Roboto"/>
              </a:rPr>
              <a:t>Frekans: Saniyeler veya saniye altı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000000"/>
                </a:solidFill>
                <a:latin typeface="Roboto"/>
              </a:rPr>
              <a:t>Zaman odağı: Şimdiki zaman çok yakın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000000"/>
                </a:solidFill>
                <a:latin typeface="Roboto"/>
              </a:rPr>
              <a:t>Olayların güncelliği çok önemli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000000"/>
                </a:solidFill>
                <a:latin typeface="Roboto"/>
              </a:rPr>
              <a:t>Veri işleme görevi süreklidir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000000"/>
                </a:solidFill>
                <a:latin typeface="Roboto"/>
              </a:rPr>
              <a:t>Anlık bilgi ihtiyacına yönelik</a:t>
            </a:r>
          </a:p>
        </p:txBody>
      </p:sp>
    </p:spTree>
    <p:extLst>
      <p:ext uri="{BB962C8B-B14F-4D97-AF65-F5344CB8AC3E}">
        <p14:creationId xmlns:p14="http://schemas.microsoft.com/office/powerpoint/2010/main" val="31953683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0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Mekanik Disk</a:t>
            </a:r>
            <a:endParaRPr lang="en-US" sz="40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9" name="Metin kutusu 8"/>
          <p:cNvSpPr txBox="1"/>
          <p:nvPr/>
        </p:nvSpPr>
        <p:spPr>
          <a:xfrm>
            <a:off x="8672857" y="6282378"/>
            <a:ext cx="3424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/>
              <a:t>Kaynak: </a:t>
            </a:r>
            <a:r>
              <a:rPr lang="en-US" sz="800" dirty="0"/>
              <a:t>https://www.seagate.com/files/www-content/our-story/trends/files/Seagate-WP-DataAge2025-March-2017.pdf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49" y="1463774"/>
            <a:ext cx="5043586" cy="3930451"/>
          </a:xfrm>
          <a:prstGeom prst="rect">
            <a:avLst/>
          </a:prstGeom>
        </p:spPr>
      </p:pic>
      <p:sp>
        <p:nvSpPr>
          <p:cNvPr id="17" name="Metin kutusu 16"/>
          <p:cNvSpPr txBox="1"/>
          <p:nvPr/>
        </p:nvSpPr>
        <p:spPr>
          <a:xfrm>
            <a:off x="6041357" y="1302116"/>
            <a:ext cx="5665694" cy="438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sz="3200" dirty="0">
                <a:solidFill>
                  <a:srgbClr val="2E75B6"/>
                </a:solidFill>
              </a:rPr>
              <a:t>Uzun süredir temel depolama teknolojisi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tr-TR" sz="3200" dirty="0">
                <a:solidFill>
                  <a:srgbClr val="2E75B6"/>
                </a:solidFill>
              </a:rPr>
              <a:t>Teknoloji çok fazla değişmedi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tr-TR" sz="3200" dirty="0">
                <a:solidFill>
                  <a:srgbClr val="2E75B6"/>
                </a:solidFill>
              </a:rPr>
              <a:t>Kapasite arttı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tr-TR" sz="3200" dirty="0">
                <a:solidFill>
                  <a:srgbClr val="2E75B6"/>
                </a:solidFill>
              </a:rPr>
              <a:t>Disk I/O hızı çok sınırlı arttı</a:t>
            </a:r>
            <a:endParaRPr lang="en-US" sz="3200" dirty="0">
              <a:solidFill>
                <a:srgbClr val="2E75B6"/>
              </a:solidFill>
            </a:endParaRPr>
          </a:p>
        </p:txBody>
      </p:sp>
      <p:sp>
        <p:nvSpPr>
          <p:cNvPr id="18" name="Unvan 1">
            <a:extLst>
              <a:ext uri="{FF2B5EF4-FFF2-40B4-BE49-F238E27FC236}">
                <a16:creationId xmlns:a16="http://schemas.microsoft.com/office/drawing/2014/main" id="{47BAF44A-3BA0-400A-96D4-7B2871E44DC0}"/>
              </a:ext>
            </a:extLst>
          </p:cNvPr>
          <p:cNvSpPr txBox="1">
            <a:spLocks/>
          </p:cNvSpPr>
          <p:nvPr/>
        </p:nvSpPr>
        <p:spPr>
          <a:xfrm>
            <a:off x="1212946" y="2994212"/>
            <a:ext cx="9144000" cy="12083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b="1" dirty="0">
                <a:solidFill>
                  <a:srgbClr val="137CD4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Bilgi depolamak çok ucuz ve kolay,</a:t>
            </a:r>
          </a:p>
          <a:p>
            <a:r>
              <a:rPr lang="tr-TR" sz="3600" b="1" dirty="0">
                <a:solidFill>
                  <a:srgbClr val="137CD4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ancak yazmak ve okumak bir darboğaz</a:t>
            </a:r>
            <a:endParaRPr lang="en-US" sz="3600" b="1" dirty="0">
              <a:solidFill>
                <a:srgbClr val="137CD4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9" name="Unvan 1">
            <a:extLst>
              <a:ext uri="{FF2B5EF4-FFF2-40B4-BE49-F238E27FC236}">
                <a16:creationId xmlns:a16="http://schemas.microsoft.com/office/drawing/2014/main" id="{A69D51D9-B7DA-48BD-9E16-DD6E2F1A072B}"/>
              </a:ext>
            </a:extLst>
          </p:cNvPr>
          <p:cNvSpPr txBox="1">
            <a:spLocks/>
          </p:cNvSpPr>
          <p:nvPr/>
        </p:nvSpPr>
        <p:spPr>
          <a:xfrm>
            <a:off x="1341538" y="4599782"/>
            <a:ext cx="9144000" cy="6732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b="1" dirty="0">
                <a:solidFill>
                  <a:srgbClr val="137CD4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Farklı çözümlere ihtiyaç var</a:t>
            </a:r>
            <a:endParaRPr lang="en-US" sz="3600" b="1" dirty="0">
              <a:solidFill>
                <a:srgbClr val="137CD4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8663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1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Resim 12">
            <a:extLst>
              <a:ext uri="{FF2B5EF4-FFF2-40B4-BE49-F238E27FC236}">
                <a16:creationId xmlns:a16="http://schemas.microsoft.com/office/drawing/2014/main" id="{264E2A1F-B6C3-4BF4-925A-26ABA8E925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67"/>
          <a:stretch/>
        </p:blipFill>
        <p:spPr>
          <a:xfrm>
            <a:off x="729666" y="2412869"/>
            <a:ext cx="1829436" cy="2992582"/>
          </a:xfrm>
          <a:prstGeom prst="rect">
            <a:avLst/>
          </a:prstGeom>
        </p:spPr>
      </p:pic>
      <p:sp>
        <p:nvSpPr>
          <p:cNvPr id="14" name="Dikdörtgen: Köşeleri Yuvarlatılmış 13">
            <a:extLst>
              <a:ext uri="{FF2B5EF4-FFF2-40B4-BE49-F238E27FC236}">
                <a16:creationId xmlns:a16="http://schemas.microsoft.com/office/drawing/2014/main" id="{8C35FDE8-EED8-4BD6-84BB-7EFBEA3A291A}"/>
              </a:ext>
            </a:extLst>
          </p:cNvPr>
          <p:cNvSpPr/>
          <p:nvPr/>
        </p:nvSpPr>
        <p:spPr>
          <a:xfrm>
            <a:off x="987602" y="1566471"/>
            <a:ext cx="1371600" cy="519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latin typeface="Roboto"/>
              </a:rPr>
              <a:t>Collection </a:t>
            </a:r>
            <a:r>
              <a:rPr lang="tr-TR" sz="1400" b="1" dirty="0" err="1">
                <a:latin typeface="Roboto"/>
              </a:rPr>
              <a:t>Tier</a:t>
            </a:r>
            <a:endParaRPr lang="tr-TR" sz="1400" b="1" dirty="0">
              <a:latin typeface="Roboto"/>
            </a:endParaRPr>
          </a:p>
        </p:txBody>
      </p:sp>
      <p:grpSp>
        <p:nvGrpSpPr>
          <p:cNvPr id="26" name="Grup 25">
            <a:extLst>
              <a:ext uri="{FF2B5EF4-FFF2-40B4-BE49-F238E27FC236}">
                <a16:creationId xmlns:a16="http://schemas.microsoft.com/office/drawing/2014/main" id="{0BF6F879-D29E-415E-A239-E68A41F1F1C2}"/>
              </a:ext>
            </a:extLst>
          </p:cNvPr>
          <p:cNvGrpSpPr/>
          <p:nvPr/>
        </p:nvGrpSpPr>
        <p:grpSpPr>
          <a:xfrm>
            <a:off x="3466819" y="3474626"/>
            <a:ext cx="2120150" cy="658908"/>
            <a:chOff x="3690100" y="2983514"/>
            <a:chExt cx="2120150" cy="658908"/>
          </a:xfrm>
        </p:grpSpPr>
        <p:sp>
          <p:nvSpPr>
            <p:cNvPr id="18" name="Silindir 17">
              <a:extLst>
                <a:ext uri="{FF2B5EF4-FFF2-40B4-BE49-F238E27FC236}">
                  <a16:creationId xmlns:a16="http://schemas.microsoft.com/office/drawing/2014/main" id="{967F024B-DEA9-449F-836C-380A0B4BB96E}"/>
                </a:ext>
              </a:extLst>
            </p:cNvPr>
            <p:cNvSpPr/>
            <p:nvPr/>
          </p:nvSpPr>
          <p:spPr>
            <a:xfrm rot="5400000">
              <a:off x="4420721" y="2252893"/>
              <a:ext cx="658908" cy="2120150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19" name="Küp 18">
              <a:extLst>
                <a:ext uri="{FF2B5EF4-FFF2-40B4-BE49-F238E27FC236}">
                  <a16:creationId xmlns:a16="http://schemas.microsoft.com/office/drawing/2014/main" id="{5860A1E0-29D2-4DDE-A018-C441B2C42582}"/>
                </a:ext>
              </a:extLst>
            </p:cNvPr>
            <p:cNvSpPr/>
            <p:nvPr/>
          </p:nvSpPr>
          <p:spPr>
            <a:xfrm>
              <a:off x="3813810" y="3172012"/>
              <a:ext cx="251460" cy="281912"/>
            </a:xfrm>
            <a:prstGeom prst="cub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20" name="Küp 19">
              <a:extLst>
                <a:ext uri="{FF2B5EF4-FFF2-40B4-BE49-F238E27FC236}">
                  <a16:creationId xmlns:a16="http://schemas.microsoft.com/office/drawing/2014/main" id="{C88164EC-4F36-4F02-A836-B861489409CC}"/>
                </a:ext>
              </a:extLst>
            </p:cNvPr>
            <p:cNvSpPr/>
            <p:nvPr/>
          </p:nvSpPr>
          <p:spPr>
            <a:xfrm>
              <a:off x="4188980" y="3172012"/>
              <a:ext cx="251460" cy="281912"/>
            </a:xfrm>
            <a:prstGeom prst="cub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21" name="Küp 20">
              <a:extLst>
                <a:ext uri="{FF2B5EF4-FFF2-40B4-BE49-F238E27FC236}">
                  <a16:creationId xmlns:a16="http://schemas.microsoft.com/office/drawing/2014/main" id="{B9AA3555-6D06-44B6-BCF1-27020A95E823}"/>
                </a:ext>
              </a:extLst>
            </p:cNvPr>
            <p:cNvSpPr/>
            <p:nvPr/>
          </p:nvSpPr>
          <p:spPr>
            <a:xfrm>
              <a:off x="4565940" y="3186659"/>
              <a:ext cx="251460" cy="281912"/>
            </a:xfrm>
            <a:prstGeom prst="cub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22" name="Küp 21">
              <a:extLst>
                <a:ext uri="{FF2B5EF4-FFF2-40B4-BE49-F238E27FC236}">
                  <a16:creationId xmlns:a16="http://schemas.microsoft.com/office/drawing/2014/main" id="{6866A2EA-8A8E-470A-85FD-99A25695C730}"/>
                </a:ext>
              </a:extLst>
            </p:cNvPr>
            <p:cNvSpPr/>
            <p:nvPr/>
          </p:nvSpPr>
          <p:spPr>
            <a:xfrm>
              <a:off x="4941110" y="3186659"/>
              <a:ext cx="251460" cy="281912"/>
            </a:xfrm>
            <a:prstGeom prst="cub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  <p:sp>
        <p:nvSpPr>
          <p:cNvPr id="23" name="Dikdörtgen: Köşeleri Yuvarlatılmış 22">
            <a:extLst>
              <a:ext uri="{FF2B5EF4-FFF2-40B4-BE49-F238E27FC236}">
                <a16:creationId xmlns:a16="http://schemas.microsoft.com/office/drawing/2014/main" id="{86DEB6BA-6422-4663-AFA9-0441EC823E94}"/>
              </a:ext>
            </a:extLst>
          </p:cNvPr>
          <p:cNvSpPr/>
          <p:nvPr/>
        </p:nvSpPr>
        <p:spPr>
          <a:xfrm>
            <a:off x="3870987" y="1582662"/>
            <a:ext cx="1371600" cy="519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latin typeface="Roboto"/>
              </a:rPr>
              <a:t>Message Queuing </a:t>
            </a:r>
            <a:r>
              <a:rPr lang="tr-TR" sz="1400" b="1" dirty="0" err="1">
                <a:latin typeface="Roboto"/>
              </a:rPr>
              <a:t>Tier</a:t>
            </a:r>
            <a:endParaRPr lang="tr-TR" sz="1400" b="1" dirty="0">
              <a:latin typeface="Roboto"/>
            </a:endParaRPr>
          </a:p>
        </p:txBody>
      </p:sp>
      <p:pic>
        <p:nvPicPr>
          <p:cNvPr id="25" name="Resim 24">
            <a:extLst>
              <a:ext uri="{FF2B5EF4-FFF2-40B4-BE49-F238E27FC236}">
                <a16:creationId xmlns:a16="http://schemas.microsoft.com/office/drawing/2014/main" id="{50DA852A-F13E-4230-B744-A0C790238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995" y="2655716"/>
            <a:ext cx="1847849" cy="1847849"/>
          </a:xfrm>
          <a:prstGeom prst="rect">
            <a:avLst/>
          </a:prstGeom>
        </p:spPr>
      </p:pic>
      <p:sp>
        <p:nvSpPr>
          <p:cNvPr id="27" name="Dikdörtgen: Köşeleri Yuvarlatılmış 26">
            <a:extLst>
              <a:ext uri="{FF2B5EF4-FFF2-40B4-BE49-F238E27FC236}">
                <a16:creationId xmlns:a16="http://schemas.microsoft.com/office/drawing/2014/main" id="{B52F7841-4770-427C-B29B-EDC322B2085D}"/>
              </a:ext>
            </a:extLst>
          </p:cNvPr>
          <p:cNvSpPr/>
          <p:nvPr/>
        </p:nvSpPr>
        <p:spPr>
          <a:xfrm>
            <a:off x="6747343" y="1570560"/>
            <a:ext cx="1371600" cy="519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latin typeface="Roboto"/>
              </a:rPr>
              <a:t>Analysis </a:t>
            </a:r>
            <a:r>
              <a:rPr lang="tr-TR" sz="1400" b="1" dirty="0" err="1">
                <a:latin typeface="Roboto"/>
              </a:rPr>
              <a:t>Tier</a:t>
            </a:r>
            <a:endParaRPr lang="tr-TR" sz="1400" b="1" dirty="0">
              <a:latin typeface="Roboto"/>
            </a:endParaRPr>
          </a:p>
        </p:txBody>
      </p:sp>
      <p:pic>
        <p:nvPicPr>
          <p:cNvPr id="32" name="Resim 31">
            <a:extLst>
              <a:ext uri="{FF2B5EF4-FFF2-40B4-BE49-F238E27FC236}">
                <a16:creationId xmlns:a16="http://schemas.microsoft.com/office/drawing/2014/main" id="{2ACA1AEF-A109-458B-AE90-2A81AA6A53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557" y="2701987"/>
            <a:ext cx="2364512" cy="1947028"/>
          </a:xfrm>
          <a:prstGeom prst="rect">
            <a:avLst/>
          </a:prstGeom>
        </p:spPr>
      </p:pic>
      <p:sp>
        <p:nvSpPr>
          <p:cNvPr id="37" name="Dikdörtgen: Köşeleri Yuvarlatılmış 36">
            <a:extLst>
              <a:ext uri="{FF2B5EF4-FFF2-40B4-BE49-F238E27FC236}">
                <a16:creationId xmlns:a16="http://schemas.microsoft.com/office/drawing/2014/main" id="{069AD9F9-60C5-4070-B4F4-8069A582BAA2}"/>
              </a:ext>
            </a:extLst>
          </p:cNvPr>
          <p:cNvSpPr/>
          <p:nvPr/>
        </p:nvSpPr>
        <p:spPr>
          <a:xfrm>
            <a:off x="9664784" y="1566471"/>
            <a:ext cx="1371600" cy="519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400" b="1" dirty="0">
                <a:latin typeface="Roboto"/>
              </a:rPr>
              <a:t>Data Access </a:t>
            </a:r>
            <a:r>
              <a:rPr lang="tr-TR" sz="1400" b="1" dirty="0" err="1">
                <a:latin typeface="Roboto"/>
              </a:rPr>
              <a:t>Tier</a:t>
            </a:r>
            <a:endParaRPr lang="tr-TR" sz="1400" b="1" dirty="0">
              <a:latin typeface="Roboto"/>
            </a:endParaRPr>
          </a:p>
        </p:txBody>
      </p:sp>
      <p:pic>
        <p:nvPicPr>
          <p:cNvPr id="39" name="Resim 38">
            <a:extLst>
              <a:ext uri="{FF2B5EF4-FFF2-40B4-BE49-F238E27FC236}">
                <a16:creationId xmlns:a16="http://schemas.microsoft.com/office/drawing/2014/main" id="{653A24E0-0FE3-4AC6-903A-6DBC6574AA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92" y="5065463"/>
            <a:ext cx="1710403" cy="950510"/>
          </a:xfrm>
          <a:prstGeom prst="rect">
            <a:avLst/>
          </a:prstGeom>
        </p:spPr>
      </p:pic>
      <p:pic>
        <p:nvPicPr>
          <p:cNvPr id="41" name="Resim 40">
            <a:extLst>
              <a:ext uri="{FF2B5EF4-FFF2-40B4-BE49-F238E27FC236}">
                <a16:creationId xmlns:a16="http://schemas.microsoft.com/office/drawing/2014/main" id="{09E7D0F6-0FD1-44EA-A99F-B76BD4EDF3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872" y="4680320"/>
            <a:ext cx="2326194" cy="1237337"/>
          </a:xfrm>
          <a:prstGeom prst="rect">
            <a:avLst/>
          </a:prstGeom>
        </p:spPr>
      </p:pic>
      <p:sp>
        <p:nvSpPr>
          <p:cNvPr id="34" name="Dikdörtgen: Köşeleri Yuvarlatılmış 33">
            <a:extLst>
              <a:ext uri="{FF2B5EF4-FFF2-40B4-BE49-F238E27FC236}">
                <a16:creationId xmlns:a16="http://schemas.microsoft.com/office/drawing/2014/main" id="{122B5559-EB94-409D-B5E7-802F41640E32}"/>
              </a:ext>
            </a:extLst>
          </p:cNvPr>
          <p:cNvSpPr/>
          <p:nvPr/>
        </p:nvSpPr>
        <p:spPr>
          <a:xfrm>
            <a:off x="3196872" y="1314459"/>
            <a:ext cx="2756453" cy="4883307"/>
          </a:xfrm>
          <a:prstGeom prst="roundRect">
            <a:avLst/>
          </a:prstGeom>
          <a:solidFill>
            <a:srgbClr val="70AD47">
              <a:alpha val="2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35" name="Dikdörtgen: Köşeleri Yuvarlatılmış 34">
            <a:extLst>
              <a:ext uri="{FF2B5EF4-FFF2-40B4-BE49-F238E27FC236}">
                <a16:creationId xmlns:a16="http://schemas.microsoft.com/office/drawing/2014/main" id="{2F2CC5E0-C8F4-402A-93B4-983C648BA08F}"/>
              </a:ext>
            </a:extLst>
          </p:cNvPr>
          <p:cNvSpPr/>
          <p:nvPr/>
        </p:nvSpPr>
        <p:spPr>
          <a:xfrm>
            <a:off x="6074743" y="1314458"/>
            <a:ext cx="2756453" cy="4883307"/>
          </a:xfrm>
          <a:prstGeom prst="roundRect">
            <a:avLst/>
          </a:prstGeom>
          <a:solidFill>
            <a:srgbClr val="70AD47">
              <a:alpha val="2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36" name="Dikdörtgen: Köşeleri Yuvarlatılmış 35">
            <a:extLst>
              <a:ext uri="{FF2B5EF4-FFF2-40B4-BE49-F238E27FC236}">
                <a16:creationId xmlns:a16="http://schemas.microsoft.com/office/drawing/2014/main" id="{73969224-6CDE-4452-A377-378459CD7346}"/>
              </a:ext>
            </a:extLst>
          </p:cNvPr>
          <p:cNvSpPr/>
          <p:nvPr/>
        </p:nvSpPr>
        <p:spPr>
          <a:xfrm>
            <a:off x="8952614" y="1314457"/>
            <a:ext cx="2756453" cy="4883307"/>
          </a:xfrm>
          <a:prstGeom prst="roundRect">
            <a:avLst/>
          </a:prstGeom>
          <a:solidFill>
            <a:srgbClr val="70AD47">
              <a:alpha val="2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33" name="Dikdörtgen: Köşeleri Yuvarlatılmış 32">
            <a:extLst>
              <a:ext uri="{FF2B5EF4-FFF2-40B4-BE49-F238E27FC236}">
                <a16:creationId xmlns:a16="http://schemas.microsoft.com/office/drawing/2014/main" id="{EFE1C636-F60D-4DA0-A128-BCB98DC1E7AA}"/>
              </a:ext>
            </a:extLst>
          </p:cNvPr>
          <p:cNvSpPr/>
          <p:nvPr/>
        </p:nvSpPr>
        <p:spPr>
          <a:xfrm>
            <a:off x="314919" y="1310946"/>
            <a:ext cx="2756453" cy="4883307"/>
          </a:xfrm>
          <a:prstGeom prst="roundRect">
            <a:avLst/>
          </a:prstGeom>
          <a:solidFill>
            <a:srgbClr val="70AD47">
              <a:alpha val="2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42" name="Unvan 1">
            <a:extLst>
              <a:ext uri="{FF2B5EF4-FFF2-40B4-BE49-F238E27FC236}">
                <a16:creationId xmlns:a16="http://schemas.microsoft.com/office/drawing/2014/main" id="{829DD67E-E233-4C40-B3E7-FD143E744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244" y="429447"/>
            <a:ext cx="6393512" cy="519951"/>
          </a:xfrm>
        </p:spPr>
        <p:txBody>
          <a:bodyPr>
            <a:noAutofit/>
          </a:bodyPr>
          <a:lstStyle/>
          <a:p>
            <a:r>
              <a:rPr lang="tr-TR" sz="2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Örnek Bir Gerçek Zamanlı Veri İşleme Mimarisi</a:t>
            </a:r>
            <a:endParaRPr lang="en-US" sz="2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2C5516F-C8E3-43BB-AF23-AAC2EFF068F0}"/>
              </a:ext>
            </a:extLst>
          </p:cNvPr>
          <p:cNvSpPr/>
          <p:nvPr/>
        </p:nvSpPr>
        <p:spPr>
          <a:xfrm>
            <a:off x="2532101" y="3777265"/>
            <a:ext cx="108000" cy="108000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3D0E15C-128E-46DA-9119-5F3C43CEACCF}"/>
              </a:ext>
            </a:extLst>
          </p:cNvPr>
          <p:cNvSpPr/>
          <p:nvPr/>
        </p:nvSpPr>
        <p:spPr>
          <a:xfrm>
            <a:off x="2525192" y="3940488"/>
            <a:ext cx="108000" cy="108000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AD90E69-55FD-4E8E-93DB-41E03399A7BC}"/>
              </a:ext>
            </a:extLst>
          </p:cNvPr>
          <p:cNvSpPr/>
          <p:nvPr/>
        </p:nvSpPr>
        <p:spPr>
          <a:xfrm>
            <a:off x="2525192" y="3601175"/>
            <a:ext cx="108000" cy="108000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00576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024 L 0.08932 -0.00254 L 0.20182 -0.00115 L 0.37982 -0.00763 L 0.62825 -0.01412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58" y="-71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104 0.00023 L 0.08932 -0.00255 L 0.20182 -0.00116 L 0.37982 -0.00764 L 0.62825 -0.01412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58" y="-71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104 0.00023 L 0.08932 -0.00255 L 0.20182 -0.00116 L 0.37982 -0.00764 L 0.62825 -0.01412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58" y="-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6" grpId="0" animBg="1"/>
      <p:bldP spid="4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3689130" y="325820"/>
            <a:ext cx="4672385" cy="533101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Uçaklar Nerede?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39" name="Unvan 1"/>
          <p:cNvSpPr txBox="1">
            <a:spLocks/>
          </p:cNvSpPr>
          <p:nvPr/>
        </p:nvSpPr>
        <p:spPr>
          <a:xfrm>
            <a:off x="6112931" y="619075"/>
            <a:ext cx="4672385" cy="533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Resim 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1" y="1401680"/>
            <a:ext cx="10058400" cy="48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5380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3623262" y="243493"/>
            <a:ext cx="4979337" cy="533101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Trafiğe Takılmadan…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39" name="Unvan 1"/>
          <p:cNvSpPr txBox="1">
            <a:spLocks/>
          </p:cNvSpPr>
          <p:nvPr/>
        </p:nvSpPr>
        <p:spPr>
          <a:xfrm>
            <a:off x="6112931" y="619075"/>
            <a:ext cx="4672385" cy="533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Resim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14" y="1045064"/>
            <a:ext cx="10862632" cy="51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29547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796886" y="270497"/>
            <a:ext cx="10598227" cy="545266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Dolandırıcılara Dolandırılmadan…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39" name="Unvan 1"/>
          <p:cNvSpPr txBox="1">
            <a:spLocks/>
          </p:cNvSpPr>
          <p:nvPr/>
        </p:nvSpPr>
        <p:spPr>
          <a:xfrm>
            <a:off x="6074831" y="1025475"/>
            <a:ext cx="4672385" cy="533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088E8CF2-0746-427E-A17D-5A729A2FBB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2"/>
          <a:stretch/>
        </p:blipFill>
        <p:spPr>
          <a:xfrm>
            <a:off x="2174762" y="1180099"/>
            <a:ext cx="1636410" cy="1711916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55867822-F444-4C8D-9DBB-9E9BE24D0C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65" y="3235240"/>
            <a:ext cx="2209865" cy="1347107"/>
          </a:xfrm>
          <a:prstGeom prst="rect">
            <a:avLst/>
          </a:prstGeom>
        </p:spPr>
      </p:pic>
      <p:grpSp>
        <p:nvGrpSpPr>
          <p:cNvPr id="26" name="Grup 25">
            <a:extLst>
              <a:ext uri="{FF2B5EF4-FFF2-40B4-BE49-F238E27FC236}">
                <a16:creationId xmlns:a16="http://schemas.microsoft.com/office/drawing/2014/main" id="{CE16362C-CF0E-4720-B43E-F7E15307F446}"/>
              </a:ext>
            </a:extLst>
          </p:cNvPr>
          <p:cNvGrpSpPr/>
          <p:nvPr/>
        </p:nvGrpSpPr>
        <p:grpSpPr>
          <a:xfrm>
            <a:off x="6217570" y="2270250"/>
            <a:ext cx="3223959" cy="3130300"/>
            <a:chOff x="5274595" y="1863896"/>
            <a:chExt cx="3223959" cy="3130300"/>
          </a:xfrm>
        </p:grpSpPr>
        <p:pic>
          <p:nvPicPr>
            <p:cNvPr id="20" name="Resim 19">
              <a:extLst>
                <a:ext uri="{FF2B5EF4-FFF2-40B4-BE49-F238E27FC236}">
                  <a16:creationId xmlns:a16="http://schemas.microsoft.com/office/drawing/2014/main" id="{B20AC831-851D-4AF6-ADF4-8448AA4167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77" t="5555" r="10556" b="8193"/>
            <a:stretch/>
          </p:blipFill>
          <p:spPr>
            <a:xfrm>
              <a:off x="5391150" y="1863896"/>
              <a:ext cx="2820377" cy="2505718"/>
            </a:xfrm>
            <a:prstGeom prst="rect">
              <a:avLst/>
            </a:prstGeom>
          </p:spPr>
        </p:pic>
        <p:pic>
          <p:nvPicPr>
            <p:cNvPr id="22" name="Resim 21">
              <a:extLst>
                <a:ext uri="{FF2B5EF4-FFF2-40B4-BE49-F238E27FC236}">
                  <a16:creationId xmlns:a16="http://schemas.microsoft.com/office/drawing/2014/main" id="{10FF241B-7546-40AB-BCF3-9D7EEAFDF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0" y="2863931"/>
              <a:ext cx="1200150" cy="1200150"/>
            </a:xfrm>
            <a:prstGeom prst="rect">
              <a:avLst/>
            </a:prstGeom>
          </p:spPr>
        </p:pic>
        <p:sp>
          <p:nvSpPr>
            <p:cNvPr id="23" name="Dikdörtgen 22">
              <a:extLst>
                <a:ext uri="{FF2B5EF4-FFF2-40B4-BE49-F238E27FC236}">
                  <a16:creationId xmlns:a16="http://schemas.microsoft.com/office/drawing/2014/main" id="{4E42A2A5-8DC2-4988-B7A3-B5E1C8D2A545}"/>
                </a:ext>
              </a:extLst>
            </p:cNvPr>
            <p:cNvSpPr/>
            <p:nvPr/>
          </p:nvSpPr>
          <p:spPr>
            <a:xfrm>
              <a:off x="5274595" y="4347865"/>
              <a:ext cx="322395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r-TR" b="1" dirty="0">
                  <a:solidFill>
                    <a:srgbClr val="5E5C57"/>
                  </a:solidFill>
                  <a:latin typeface="Book Antiqua" panose="02040602050305030304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Gerçek Zamanlı Dolandırıcı </a:t>
              </a:r>
            </a:p>
            <a:p>
              <a:pPr algn="ctr"/>
              <a:r>
                <a:rPr lang="tr-TR" b="1" dirty="0">
                  <a:solidFill>
                    <a:srgbClr val="5E5C57"/>
                  </a:solidFill>
                  <a:latin typeface="Book Antiqua" panose="02040602050305030304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Tespit Sistemi</a:t>
              </a:r>
              <a:endParaRPr lang="tr-TR" dirty="0">
                <a:solidFill>
                  <a:srgbClr val="5E5C57"/>
                </a:solidFill>
                <a:latin typeface="Book Antiqua" panose="02040602050305030304" pitchFamily="18" charset="0"/>
              </a:endParaRPr>
            </a:p>
          </p:txBody>
        </p:sp>
      </p:grpSp>
      <p:pic>
        <p:nvPicPr>
          <p:cNvPr id="25" name="Resim 24">
            <a:extLst>
              <a:ext uri="{FF2B5EF4-FFF2-40B4-BE49-F238E27FC236}">
                <a16:creationId xmlns:a16="http://schemas.microsoft.com/office/drawing/2014/main" id="{D2FB4147-DD2C-456E-BA18-921C81632C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24" y="4785791"/>
            <a:ext cx="1893148" cy="1456268"/>
          </a:xfrm>
          <a:prstGeom prst="rect">
            <a:avLst/>
          </a:prstGeom>
        </p:spPr>
      </p:pic>
      <p:cxnSp>
        <p:nvCxnSpPr>
          <p:cNvPr id="28" name="Düz Ok Bağlayıcısı 27">
            <a:extLst>
              <a:ext uri="{FF2B5EF4-FFF2-40B4-BE49-F238E27FC236}">
                <a16:creationId xmlns:a16="http://schemas.microsoft.com/office/drawing/2014/main" id="{A90805D4-BA79-4347-86AF-683EF97E06C1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>
            <a:off x="3811172" y="2036057"/>
            <a:ext cx="2522953" cy="148705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Düz Ok Bağlayıcısı 29">
            <a:extLst>
              <a:ext uri="{FF2B5EF4-FFF2-40B4-BE49-F238E27FC236}">
                <a16:creationId xmlns:a16="http://schemas.microsoft.com/office/drawing/2014/main" id="{CB0068A2-C5E3-425F-9011-4C5128352040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 flipV="1">
            <a:off x="2771130" y="3523109"/>
            <a:ext cx="3562995" cy="385685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Düz Ok Bağlayıcısı 33">
            <a:extLst>
              <a:ext uri="{FF2B5EF4-FFF2-40B4-BE49-F238E27FC236}">
                <a16:creationId xmlns:a16="http://schemas.microsoft.com/office/drawing/2014/main" id="{3157562A-599B-4193-8ADE-244F8CF869AC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9154502" y="2386181"/>
            <a:ext cx="1389673" cy="113692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7" name="Resim 36">
            <a:extLst>
              <a:ext uri="{FF2B5EF4-FFF2-40B4-BE49-F238E27FC236}">
                <a16:creationId xmlns:a16="http://schemas.microsoft.com/office/drawing/2014/main" id="{1152EAF2-603A-47A3-8788-6F9C6341F6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43" y="1489316"/>
            <a:ext cx="1047274" cy="1028700"/>
          </a:xfrm>
          <a:prstGeom prst="rect">
            <a:avLst/>
          </a:prstGeom>
        </p:spPr>
      </p:pic>
      <p:cxnSp>
        <p:nvCxnSpPr>
          <p:cNvPr id="44" name="Düz Ok Bağlayıcısı 43">
            <a:extLst>
              <a:ext uri="{FF2B5EF4-FFF2-40B4-BE49-F238E27FC236}">
                <a16:creationId xmlns:a16="http://schemas.microsoft.com/office/drawing/2014/main" id="{7FDF79B2-8E72-47A4-BB73-6944BCDB9C77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 flipV="1">
            <a:off x="3811172" y="3523109"/>
            <a:ext cx="2522953" cy="1990816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8" name="Resim 47">
            <a:extLst>
              <a:ext uri="{FF2B5EF4-FFF2-40B4-BE49-F238E27FC236}">
                <a16:creationId xmlns:a16="http://schemas.microsoft.com/office/drawing/2014/main" id="{7563F3D2-17F0-47D8-A30D-4FB977251A1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94841" y="5077384"/>
            <a:ext cx="694163" cy="694163"/>
          </a:xfrm>
          <a:prstGeom prst="rect">
            <a:avLst/>
          </a:prstGeom>
        </p:spPr>
      </p:pic>
      <p:cxnSp>
        <p:nvCxnSpPr>
          <p:cNvPr id="49" name="Düz Ok Bağlayıcısı 48">
            <a:extLst>
              <a:ext uri="{FF2B5EF4-FFF2-40B4-BE49-F238E27FC236}">
                <a16:creationId xmlns:a16="http://schemas.microsoft.com/office/drawing/2014/main" id="{802AE70A-7102-453D-A1AA-E3D49B3EF1CF}"/>
              </a:ext>
            </a:extLst>
          </p:cNvPr>
          <p:cNvCxnSpPr>
            <a:cxnSpLocks/>
            <a:stCxn id="20" idx="3"/>
            <a:endCxn id="48" idx="3"/>
          </p:cNvCxnSpPr>
          <p:nvPr/>
        </p:nvCxnSpPr>
        <p:spPr>
          <a:xfrm>
            <a:off x="9154502" y="3523109"/>
            <a:ext cx="1640339" cy="1901357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689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661012" y="292628"/>
            <a:ext cx="10598227" cy="756221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Akan Veri İşleme Sisteminin Özellikleri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39" name="Unvan 1"/>
          <p:cNvSpPr txBox="1">
            <a:spLocks/>
          </p:cNvSpPr>
          <p:nvPr/>
        </p:nvSpPr>
        <p:spPr>
          <a:xfrm>
            <a:off x="6112931" y="619075"/>
            <a:ext cx="4672385" cy="533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7" name="Dikdörtgen 16"/>
          <p:cNvSpPr/>
          <p:nvPr/>
        </p:nvSpPr>
        <p:spPr>
          <a:xfrm>
            <a:off x="1650694" y="1386228"/>
            <a:ext cx="8890612" cy="3901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tr-TR" sz="2400" dirty="0">
                <a:solidFill>
                  <a:srgbClr val="000000"/>
                </a:solidFill>
                <a:latin typeface="Roboto"/>
              </a:rPr>
              <a:t>Ölçeklenebilir (</a:t>
            </a:r>
            <a:r>
              <a:rPr lang="tr-TR" sz="2400" dirty="0" err="1">
                <a:solidFill>
                  <a:srgbClr val="000000"/>
                </a:solidFill>
                <a:latin typeface="Roboto"/>
              </a:rPr>
              <a:t>Scalable</a:t>
            </a:r>
            <a:r>
              <a:rPr lang="tr-TR" sz="2400" dirty="0">
                <a:solidFill>
                  <a:srgbClr val="000000"/>
                </a:solidFill>
                <a:latin typeface="Roboto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tr-TR" sz="2400" dirty="0">
                <a:solidFill>
                  <a:srgbClr val="000000"/>
                </a:solidFill>
                <a:latin typeface="Roboto"/>
              </a:rPr>
              <a:t>Hataya karşı dayanıklı (</a:t>
            </a:r>
            <a:r>
              <a:rPr lang="tr-TR" sz="2400" dirty="0" err="1">
                <a:solidFill>
                  <a:srgbClr val="000000"/>
                </a:solidFill>
                <a:latin typeface="Roboto"/>
              </a:rPr>
              <a:t>Fault</a:t>
            </a:r>
            <a:r>
              <a:rPr lang="tr-TR" sz="2400" dirty="0">
                <a:solidFill>
                  <a:srgbClr val="000000"/>
                </a:solidFill>
                <a:latin typeface="Roboto"/>
              </a:rPr>
              <a:t> </a:t>
            </a:r>
            <a:r>
              <a:rPr lang="tr-TR" sz="2400" dirty="0" err="1">
                <a:solidFill>
                  <a:srgbClr val="000000"/>
                </a:solidFill>
                <a:latin typeface="Roboto"/>
              </a:rPr>
              <a:t>tolerance</a:t>
            </a:r>
            <a:r>
              <a:rPr lang="tr-TR" sz="2400" dirty="0">
                <a:solidFill>
                  <a:srgbClr val="000000"/>
                </a:solidFill>
                <a:latin typeface="Roboto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tr-TR" sz="2400" dirty="0">
                <a:solidFill>
                  <a:srgbClr val="000000"/>
                </a:solidFill>
                <a:latin typeface="Roboto"/>
              </a:rPr>
              <a:t>Veri kaybı yaşatmayan (No data </a:t>
            </a:r>
            <a:r>
              <a:rPr lang="tr-TR" sz="2400" dirty="0" err="1">
                <a:solidFill>
                  <a:srgbClr val="000000"/>
                </a:solidFill>
                <a:latin typeface="Roboto"/>
              </a:rPr>
              <a:t>loss</a:t>
            </a:r>
            <a:r>
              <a:rPr lang="tr-TR" sz="2400" dirty="0">
                <a:solidFill>
                  <a:srgbClr val="000000"/>
                </a:solidFill>
                <a:latin typeface="Roboto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tr-TR" sz="2400" dirty="0">
                <a:solidFill>
                  <a:srgbClr val="000000"/>
                </a:solidFill>
                <a:latin typeface="Roboto"/>
              </a:rPr>
              <a:t>Yüksek verimlilik (High </a:t>
            </a:r>
            <a:r>
              <a:rPr lang="tr-TR" sz="2400" dirty="0" err="1">
                <a:solidFill>
                  <a:srgbClr val="000000"/>
                </a:solidFill>
                <a:latin typeface="Roboto"/>
              </a:rPr>
              <a:t>throughput</a:t>
            </a:r>
            <a:r>
              <a:rPr lang="tr-TR" sz="2400" dirty="0">
                <a:solidFill>
                  <a:srgbClr val="000000"/>
                </a:solidFill>
                <a:latin typeface="Roboto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tr-TR" sz="2400" dirty="0">
                <a:solidFill>
                  <a:srgbClr val="000000"/>
                </a:solidFill>
                <a:latin typeface="Roboto"/>
              </a:rPr>
              <a:t>Kullanımı kolay (</a:t>
            </a:r>
            <a:r>
              <a:rPr lang="tr-TR" sz="2400" dirty="0" err="1">
                <a:solidFill>
                  <a:srgbClr val="000000"/>
                </a:solidFill>
                <a:latin typeface="Roboto"/>
              </a:rPr>
              <a:t>Easy</a:t>
            </a:r>
            <a:r>
              <a:rPr lang="tr-TR" sz="2400" dirty="0">
                <a:solidFill>
                  <a:srgbClr val="000000"/>
                </a:solidFill>
                <a:latin typeface="Roboto"/>
              </a:rPr>
              <a:t> </a:t>
            </a:r>
            <a:r>
              <a:rPr lang="tr-TR" sz="2400" dirty="0" err="1">
                <a:solidFill>
                  <a:srgbClr val="000000"/>
                </a:solidFill>
                <a:latin typeface="Roboto"/>
              </a:rPr>
              <a:t>to</a:t>
            </a:r>
            <a:r>
              <a:rPr lang="tr-TR" sz="2400" dirty="0">
                <a:solidFill>
                  <a:srgbClr val="000000"/>
                </a:solidFill>
                <a:latin typeface="Roboto"/>
              </a:rPr>
              <a:t> </a:t>
            </a:r>
            <a:r>
              <a:rPr lang="tr-TR" sz="2400" dirty="0" err="1">
                <a:solidFill>
                  <a:srgbClr val="000000"/>
                </a:solidFill>
                <a:latin typeface="Roboto"/>
              </a:rPr>
              <a:t>operate</a:t>
            </a:r>
            <a:r>
              <a:rPr lang="tr-TR" sz="2400" dirty="0">
                <a:solidFill>
                  <a:srgbClr val="000000"/>
                </a:solidFill>
                <a:latin typeface="Roboto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tr-TR" sz="2400" dirty="0">
                <a:solidFill>
                  <a:srgbClr val="000000"/>
                </a:solidFill>
                <a:latin typeface="Roboto"/>
              </a:rPr>
              <a:t>Farklı dilleri destekleyen (</a:t>
            </a:r>
            <a:r>
              <a:rPr lang="tr-TR" sz="2400" dirty="0" err="1">
                <a:solidFill>
                  <a:srgbClr val="000000"/>
                </a:solidFill>
                <a:latin typeface="Roboto"/>
              </a:rPr>
              <a:t>Multiple</a:t>
            </a:r>
            <a:r>
              <a:rPr lang="tr-TR" sz="2400" dirty="0">
                <a:solidFill>
                  <a:srgbClr val="000000"/>
                </a:solidFill>
                <a:latin typeface="Roboto"/>
              </a:rPr>
              <a:t> </a:t>
            </a:r>
            <a:r>
              <a:rPr lang="tr-TR" sz="2400" dirty="0" err="1">
                <a:solidFill>
                  <a:srgbClr val="000000"/>
                </a:solidFill>
                <a:latin typeface="Roboto"/>
              </a:rPr>
              <a:t>languages</a:t>
            </a:r>
            <a:r>
              <a:rPr lang="tr-TR" sz="2400" dirty="0">
                <a:solidFill>
                  <a:srgbClr val="000000"/>
                </a:solidFill>
                <a:latin typeface="Roboto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tr-TR" sz="2400" dirty="0">
                <a:solidFill>
                  <a:srgbClr val="000000"/>
                </a:solidFill>
                <a:latin typeface="Roboto"/>
              </a:rPr>
              <a:t>Cluster izolasyonu (Cluster </a:t>
            </a:r>
            <a:r>
              <a:rPr lang="tr-TR" sz="2400" dirty="0" err="1">
                <a:solidFill>
                  <a:srgbClr val="000000"/>
                </a:solidFill>
                <a:latin typeface="Roboto"/>
              </a:rPr>
              <a:t>isolation</a:t>
            </a:r>
            <a:r>
              <a:rPr lang="tr-TR" sz="2400" dirty="0">
                <a:solidFill>
                  <a:srgbClr val="000000"/>
                </a:solidFill>
                <a:latin typeface="Roboto"/>
              </a:rPr>
              <a:t>)</a:t>
            </a:r>
          </a:p>
        </p:txBody>
      </p:sp>
      <p:sp>
        <p:nvSpPr>
          <p:cNvPr id="18" name="Dikdörtgen 17"/>
          <p:cNvSpPr/>
          <p:nvPr/>
        </p:nvSpPr>
        <p:spPr>
          <a:xfrm>
            <a:off x="6441483" y="5728771"/>
            <a:ext cx="52253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Jain, A. (2017)</a:t>
            </a:r>
            <a:r>
              <a:rPr lang="tr-TR" sz="1000" dirty="0"/>
              <a:t>. Mastering Apache </a:t>
            </a:r>
            <a:r>
              <a:rPr lang="tr-TR" sz="1000" dirty="0" err="1"/>
              <a:t>Storm</a:t>
            </a:r>
            <a:r>
              <a:rPr lang="tr-TR" sz="1000" dirty="0"/>
              <a:t>: </a:t>
            </a:r>
            <a:r>
              <a:rPr lang="tr-TR" sz="1000" dirty="0" err="1"/>
              <a:t>Processing</a:t>
            </a:r>
            <a:r>
              <a:rPr lang="tr-TR" sz="1000" dirty="0"/>
              <a:t> </a:t>
            </a:r>
            <a:r>
              <a:rPr lang="tr-TR" sz="1000" dirty="0" err="1"/>
              <a:t>big</a:t>
            </a:r>
            <a:r>
              <a:rPr lang="tr-TR" sz="1000" dirty="0"/>
              <a:t> data </a:t>
            </a:r>
            <a:r>
              <a:rPr lang="tr-TR" sz="1000" dirty="0" err="1"/>
              <a:t>streams</a:t>
            </a:r>
            <a:r>
              <a:rPr lang="tr-TR" sz="1000" dirty="0"/>
              <a:t> in </a:t>
            </a:r>
            <a:r>
              <a:rPr lang="tr-TR" sz="1000" dirty="0" err="1"/>
              <a:t>real</a:t>
            </a:r>
            <a:r>
              <a:rPr lang="tr-TR" sz="1000" dirty="0"/>
              <a:t> time. Pack Publishing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23957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1127595" y="587757"/>
            <a:ext cx="9936809" cy="6759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Message Delivery Reliability</a:t>
            </a:r>
          </a:p>
        </p:txBody>
      </p:sp>
      <p:sp>
        <p:nvSpPr>
          <p:cNvPr id="17" name="Dikdörtgen 16"/>
          <p:cNvSpPr/>
          <p:nvPr/>
        </p:nvSpPr>
        <p:spPr>
          <a:xfrm>
            <a:off x="2160494" y="1614919"/>
            <a:ext cx="7871012" cy="4317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04041"/>
                </a:solidFill>
                <a:latin typeface="Roboto"/>
              </a:rPr>
              <a:t>at-</a:t>
            </a:r>
            <a:r>
              <a:rPr lang="tr-TR" sz="2400" b="1" dirty="0" err="1">
                <a:solidFill>
                  <a:srgbClr val="404041"/>
                </a:solidFill>
                <a:latin typeface="Roboto"/>
              </a:rPr>
              <a:t>most</a:t>
            </a:r>
            <a:r>
              <a:rPr lang="tr-TR" sz="2400" b="1" dirty="0">
                <a:solidFill>
                  <a:srgbClr val="404041"/>
                </a:solidFill>
                <a:latin typeface="Roboto"/>
              </a:rPr>
              <a:t>-</a:t>
            </a:r>
            <a:r>
              <a:rPr lang="tr-TR" sz="2400" b="1" dirty="0" err="1">
                <a:solidFill>
                  <a:srgbClr val="404041"/>
                </a:solidFill>
                <a:latin typeface="Roboto"/>
              </a:rPr>
              <a:t>once</a:t>
            </a:r>
            <a:r>
              <a:rPr lang="tr-TR" sz="2400" b="1" dirty="0">
                <a:solidFill>
                  <a:srgbClr val="404041"/>
                </a:solidFill>
                <a:latin typeface="Roboto"/>
              </a:rPr>
              <a:t>: </a:t>
            </a:r>
            <a:r>
              <a:rPr lang="tr-TR" sz="2400" dirty="0">
                <a:solidFill>
                  <a:srgbClr val="404041"/>
                </a:solidFill>
                <a:latin typeface="Roboto"/>
              </a:rPr>
              <a:t>En fazla bir mesaj ulaşır, mesaj kopyalanmaz, mükerrer mesaj olmaz, ancak mesaj kaybolabilir.</a:t>
            </a:r>
          </a:p>
          <a:p>
            <a:pPr marL="342900" indent="-342900">
              <a:lnSpc>
                <a:spcPts val="3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04041"/>
                </a:solidFill>
                <a:latin typeface="Roboto"/>
              </a:rPr>
              <a:t>at-</a:t>
            </a:r>
            <a:r>
              <a:rPr lang="tr-TR" sz="2400" b="1" dirty="0" err="1">
                <a:solidFill>
                  <a:srgbClr val="404041"/>
                </a:solidFill>
                <a:latin typeface="Roboto"/>
              </a:rPr>
              <a:t>least</a:t>
            </a:r>
            <a:r>
              <a:rPr lang="tr-TR" sz="2400" b="1" dirty="0">
                <a:solidFill>
                  <a:srgbClr val="404041"/>
                </a:solidFill>
                <a:latin typeface="Roboto"/>
              </a:rPr>
              <a:t>-</a:t>
            </a:r>
            <a:r>
              <a:rPr lang="tr-TR" sz="2400" b="1" dirty="0" err="1">
                <a:solidFill>
                  <a:srgbClr val="404041"/>
                </a:solidFill>
                <a:latin typeface="Roboto"/>
              </a:rPr>
              <a:t>once</a:t>
            </a:r>
            <a:r>
              <a:rPr lang="tr-TR" sz="2400" b="1" dirty="0">
                <a:solidFill>
                  <a:srgbClr val="404041"/>
                </a:solidFill>
                <a:latin typeface="Roboto"/>
              </a:rPr>
              <a:t>: </a:t>
            </a:r>
            <a:r>
              <a:rPr lang="tr-TR" sz="2400" dirty="0">
                <a:solidFill>
                  <a:srgbClr val="404041"/>
                </a:solidFill>
                <a:latin typeface="Roboto"/>
              </a:rPr>
              <a:t>En az bir mesaj ulaşır, mesaj kaybolmaz ancak mesajlar kopyalanabilir, mükerrer mesaj olabilir.</a:t>
            </a:r>
          </a:p>
          <a:p>
            <a:pPr marL="342900" indent="-342900">
              <a:lnSpc>
                <a:spcPts val="3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sz="2400" b="1" dirty="0" err="1">
                <a:solidFill>
                  <a:srgbClr val="404041"/>
                </a:solidFill>
                <a:latin typeface="Roboto"/>
              </a:rPr>
              <a:t>exactly-once</a:t>
            </a:r>
            <a:r>
              <a:rPr lang="tr-TR" sz="2400" b="1" dirty="0">
                <a:solidFill>
                  <a:srgbClr val="404041"/>
                </a:solidFill>
                <a:latin typeface="Roboto"/>
              </a:rPr>
              <a:t>:</a:t>
            </a:r>
            <a:r>
              <a:rPr lang="tr-TR" sz="2400" dirty="0">
                <a:solidFill>
                  <a:srgbClr val="404041"/>
                </a:solidFill>
                <a:latin typeface="Roboto"/>
              </a:rPr>
              <a:t> Mesaj kopyalanmaz ve kaybolmaz, mükerrer mesaj olmaz. Mekanizmaya verilen her mesaj için alıcıya tam bir teslimat yapılması anlamına gelir; mesaj ne kayıp ne de kopyalanamaz.</a:t>
            </a:r>
          </a:p>
        </p:txBody>
      </p:sp>
    </p:spTree>
    <p:extLst>
      <p:ext uri="{BB962C8B-B14F-4D97-AF65-F5344CB8AC3E}">
        <p14:creationId xmlns:p14="http://schemas.microsoft.com/office/powerpoint/2010/main" val="1556076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1127595" y="587757"/>
            <a:ext cx="9936809" cy="675975"/>
          </a:xfrm>
        </p:spPr>
        <p:txBody>
          <a:bodyPr>
            <a:normAutofit/>
          </a:bodyPr>
          <a:lstStyle/>
          <a:p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Akan Veri İşlemenin İki farklı Türü</a:t>
            </a:r>
            <a:endParaRPr lang="en-US" sz="36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7" name="Dikdörtgen 16"/>
          <p:cNvSpPr/>
          <p:nvPr/>
        </p:nvSpPr>
        <p:spPr>
          <a:xfrm>
            <a:off x="2160494" y="2313419"/>
            <a:ext cx="8903910" cy="22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sz="3200" b="1" dirty="0" err="1">
                <a:solidFill>
                  <a:srgbClr val="404041"/>
                </a:solidFill>
                <a:latin typeface="Roboto"/>
              </a:rPr>
              <a:t>Native</a:t>
            </a:r>
            <a:r>
              <a:rPr lang="tr-TR" sz="3200" b="1" dirty="0">
                <a:solidFill>
                  <a:srgbClr val="404041"/>
                </a:solidFill>
                <a:latin typeface="Roboto"/>
              </a:rPr>
              <a:t> </a:t>
            </a:r>
            <a:r>
              <a:rPr lang="tr-TR" sz="3200" b="1" dirty="0" err="1">
                <a:solidFill>
                  <a:srgbClr val="404041"/>
                </a:solidFill>
                <a:latin typeface="Roboto"/>
              </a:rPr>
              <a:t>Streaming</a:t>
            </a:r>
            <a:r>
              <a:rPr lang="tr-TR" sz="3200" b="1" dirty="0">
                <a:solidFill>
                  <a:srgbClr val="404041"/>
                </a:solidFill>
                <a:latin typeface="Roboto"/>
              </a:rPr>
              <a:t>: </a:t>
            </a:r>
            <a:r>
              <a:rPr lang="tr-TR" sz="3200" dirty="0">
                <a:solidFill>
                  <a:srgbClr val="404041"/>
                </a:solidFill>
                <a:latin typeface="Roboto"/>
              </a:rPr>
              <a:t>Her bir kayıt bekletilmeden işleme alınır. (</a:t>
            </a:r>
            <a:r>
              <a:rPr lang="tr-TR" sz="3200" dirty="0" err="1">
                <a:solidFill>
                  <a:srgbClr val="404041"/>
                </a:solidFill>
                <a:latin typeface="Roboto"/>
              </a:rPr>
              <a:t>Storm</a:t>
            </a:r>
            <a:r>
              <a:rPr lang="tr-TR" sz="3200" dirty="0">
                <a:solidFill>
                  <a:srgbClr val="404041"/>
                </a:solidFill>
                <a:latin typeface="Roboto"/>
              </a:rPr>
              <a:t>, </a:t>
            </a:r>
            <a:r>
              <a:rPr lang="tr-TR" sz="3200" dirty="0" err="1">
                <a:solidFill>
                  <a:srgbClr val="404041"/>
                </a:solidFill>
                <a:latin typeface="Roboto"/>
              </a:rPr>
              <a:t>Samza</a:t>
            </a:r>
            <a:r>
              <a:rPr lang="tr-TR" sz="3200" dirty="0">
                <a:solidFill>
                  <a:srgbClr val="404041"/>
                </a:solidFill>
                <a:latin typeface="Roboto"/>
              </a:rPr>
              <a:t>, </a:t>
            </a:r>
            <a:r>
              <a:rPr lang="tr-TR" sz="3200" dirty="0" err="1">
                <a:solidFill>
                  <a:srgbClr val="404041"/>
                </a:solidFill>
                <a:latin typeface="Roboto"/>
              </a:rPr>
              <a:t>Flink</a:t>
            </a:r>
            <a:r>
              <a:rPr lang="tr-TR" sz="3200" dirty="0">
                <a:solidFill>
                  <a:srgbClr val="404041"/>
                </a:solidFill>
                <a:latin typeface="Roboto"/>
              </a:rPr>
              <a:t>)</a:t>
            </a:r>
          </a:p>
          <a:p>
            <a:pPr>
              <a:lnSpc>
                <a:spcPts val="3200"/>
              </a:lnSpc>
              <a:spcAft>
                <a:spcPts val="600"/>
              </a:spcAft>
            </a:pPr>
            <a:endParaRPr lang="tr-TR" sz="3200" dirty="0">
              <a:solidFill>
                <a:srgbClr val="404041"/>
              </a:solidFill>
              <a:latin typeface="Roboto"/>
            </a:endParaRPr>
          </a:p>
          <a:p>
            <a:pPr marL="342900" indent="-342900">
              <a:lnSpc>
                <a:spcPts val="3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sz="3200" b="1" dirty="0">
                <a:solidFill>
                  <a:srgbClr val="404041"/>
                </a:solidFill>
                <a:latin typeface="Roboto"/>
              </a:rPr>
              <a:t>Micro-</a:t>
            </a:r>
            <a:r>
              <a:rPr lang="tr-TR" sz="3200" b="1" dirty="0" err="1">
                <a:solidFill>
                  <a:srgbClr val="404041"/>
                </a:solidFill>
                <a:latin typeface="Roboto"/>
              </a:rPr>
              <a:t>Batch</a:t>
            </a:r>
            <a:r>
              <a:rPr lang="tr-TR" sz="3200" b="1" dirty="0">
                <a:solidFill>
                  <a:srgbClr val="404041"/>
                </a:solidFill>
                <a:latin typeface="Roboto"/>
              </a:rPr>
              <a:t>: </a:t>
            </a:r>
            <a:r>
              <a:rPr lang="tr-TR" sz="3200" dirty="0">
                <a:solidFill>
                  <a:srgbClr val="404041"/>
                </a:solidFill>
                <a:latin typeface="Roboto"/>
              </a:rPr>
              <a:t>Kayıtlar küçük gruplar (</a:t>
            </a:r>
            <a:r>
              <a:rPr lang="tr-TR" sz="3200" dirty="0" err="1">
                <a:solidFill>
                  <a:srgbClr val="404041"/>
                </a:solidFill>
                <a:latin typeface="Roboto"/>
              </a:rPr>
              <a:t>Örn</a:t>
            </a:r>
            <a:r>
              <a:rPr lang="tr-TR" sz="3200" dirty="0">
                <a:solidFill>
                  <a:srgbClr val="404041"/>
                </a:solidFill>
                <a:latin typeface="Roboto"/>
              </a:rPr>
              <a:t>: birkaç saniye içinde gelenler) halinde işlenir.</a:t>
            </a:r>
          </a:p>
        </p:txBody>
      </p:sp>
    </p:spTree>
    <p:extLst>
      <p:ext uri="{BB962C8B-B14F-4D97-AF65-F5344CB8AC3E}">
        <p14:creationId xmlns:p14="http://schemas.microsoft.com/office/powerpoint/2010/main" val="1085354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524" y="1275875"/>
            <a:ext cx="4774603" cy="2539682"/>
          </a:xfrm>
          <a:prstGeom prst="rect">
            <a:avLst/>
          </a:prstGeom>
        </p:spPr>
      </p:pic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3941770" y="4427369"/>
            <a:ext cx="3979803" cy="774075"/>
          </a:xfrm>
        </p:spPr>
        <p:txBody>
          <a:bodyPr>
            <a:noAutofit/>
          </a:bodyPr>
          <a:lstStyle/>
          <a:p>
            <a:r>
              <a:rPr lang="tr-TR" b="1" dirty="0" err="1">
                <a:solidFill>
                  <a:srgbClr val="FF4D4D"/>
                </a:solidFill>
                <a:latin typeface="Roboto"/>
                <a:ea typeface="+mn-ea"/>
                <a:cs typeface="+mn-cs"/>
              </a:rPr>
              <a:t>Streaming</a:t>
            </a:r>
            <a:endParaRPr lang="en-US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77739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/>
          <p:cNvSpPr/>
          <p:nvPr/>
        </p:nvSpPr>
        <p:spPr>
          <a:xfrm>
            <a:off x="973463" y="561321"/>
            <a:ext cx="5057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800" b="1" dirty="0">
                <a:solidFill>
                  <a:srgbClr val="FF4D4D"/>
                </a:solidFill>
                <a:latin typeface="Roboto"/>
              </a:rPr>
              <a:t>Spark Streaming (</a:t>
            </a:r>
            <a:r>
              <a:rPr lang="tr-TR" sz="2800" b="1" dirty="0" err="1">
                <a:solidFill>
                  <a:srgbClr val="FF4D4D"/>
                </a:solidFill>
                <a:latin typeface="Roboto"/>
              </a:rPr>
              <a:t>DStreams</a:t>
            </a:r>
            <a:r>
              <a:rPr lang="tr-TR" sz="2800" b="1" dirty="0">
                <a:solidFill>
                  <a:srgbClr val="FF4D4D"/>
                </a:solidFill>
                <a:latin typeface="Roboto"/>
              </a:rPr>
              <a:t>)</a:t>
            </a:r>
            <a:endParaRPr lang="en-US" sz="2800" b="1" dirty="0">
              <a:solidFill>
                <a:srgbClr val="FF4D4D"/>
              </a:solidFill>
              <a:latin typeface="Roboto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7108478" y="561320"/>
            <a:ext cx="38587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tr-TR" sz="2800" b="1" dirty="0" err="1">
                <a:solidFill>
                  <a:srgbClr val="FF4D4D"/>
                </a:solidFill>
                <a:latin typeface="Roboto"/>
              </a:rPr>
              <a:t>Structured</a:t>
            </a:r>
            <a:r>
              <a:rPr lang="tr-TR" sz="2800" b="1" dirty="0">
                <a:solidFill>
                  <a:srgbClr val="FF4D4D"/>
                </a:solidFill>
                <a:latin typeface="Roboto"/>
              </a:rPr>
              <a:t> </a:t>
            </a:r>
            <a:r>
              <a:rPr lang="tr-TR" sz="2800" b="1" dirty="0" err="1">
                <a:solidFill>
                  <a:srgbClr val="FF4D4D"/>
                </a:solidFill>
                <a:latin typeface="Roboto"/>
              </a:rPr>
              <a:t>Streaming</a:t>
            </a:r>
            <a:endParaRPr lang="en-US" sz="2800" b="1" dirty="0">
              <a:solidFill>
                <a:srgbClr val="FF4D4D"/>
              </a:solidFill>
              <a:latin typeface="Roboto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626020" y="1648899"/>
            <a:ext cx="5640636" cy="3901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Eski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Geliştirme yok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RDD API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Optimizasyon yok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Yavaş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tr-TR" sz="2400" dirty="0">
                <a:solidFill>
                  <a:srgbClr val="000000"/>
                </a:solidFill>
                <a:latin typeface="Roboto"/>
              </a:rPr>
              <a:t>Kullanıcı dostluğu zayıf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Spark giriş noktası </a:t>
            </a:r>
            <a:r>
              <a:rPr lang="tr-TR" sz="2400" dirty="0" err="1">
                <a:solidFill>
                  <a:srgbClr val="000000"/>
                </a:solidFill>
                <a:latin typeface="Roboto"/>
              </a:rPr>
              <a:t>StreamingContext</a:t>
            </a:r>
            <a:endParaRPr kumimoji="0" lang="tr-T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Dikdörtgen 18"/>
          <p:cNvSpPr/>
          <p:nvPr/>
        </p:nvSpPr>
        <p:spPr>
          <a:xfrm>
            <a:off x="6486371" y="1648899"/>
            <a:ext cx="5102961" cy="3901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Yeni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Geliştirme devam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Spark SQL/DS/DF API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Optimizasyon var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Daha hızlı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tr-TR" sz="2400" dirty="0">
                <a:solidFill>
                  <a:srgbClr val="000000"/>
                </a:solidFill>
                <a:latin typeface="Roboto"/>
              </a:rPr>
              <a:t>Kullanıcı dostu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Spark giriş noktası </a:t>
            </a:r>
            <a:r>
              <a:rPr kumimoji="0" lang="tr-T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SparkSession</a:t>
            </a:r>
            <a:endParaRPr kumimoji="0" lang="tr-T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804406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857314" y="266217"/>
            <a:ext cx="9936809" cy="675975"/>
          </a:xfrm>
        </p:spPr>
        <p:txBody>
          <a:bodyPr>
            <a:normAutofit/>
          </a:bodyPr>
          <a:lstStyle/>
          <a:p>
            <a:r>
              <a:rPr lang="tr-TR" sz="3600" b="1" dirty="0" err="1">
                <a:solidFill>
                  <a:srgbClr val="FF4D4D"/>
                </a:solidFill>
                <a:latin typeface="Roboto"/>
                <a:ea typeface="+mn-ea"/>
                <a:cs typeface="+mn-cs"/>
              </a:rPr>
              <a:t>Structured</a:t>
            </a:r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 </a:t>
            </a:r>
            <a:r>
              <a:rPr lang="tr-TR" sz="3600" b="1" dirty="0" err="1">
                <a:solidFill>
                  <a:srgbClr val="FF4D4D"/>
                </a:solidFill>
                <a:latin typeface="Roboto"/>
                <a:ea typeface="+mn-ea"/>
                <a:cs typeface="+mn-cs"/>
              </a:rPr>
              <a:t>Streaming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17" name="Dikdörtgen 16"/>
          <p:cNvSpPr/>
          <p:nvPr/>
        </p:nvSpPr>
        <p:spPr>
          <a:xfrm>
            <a:off x="2160494" y="1264835"/>
            <a:ext cx="7871012" cy="2906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404041"/>
                </a:solidFill>
                <a:latin typeface="Roboto"/>
              </a:rPr>
              <a:t>Spark SQL motoru üzerine inşa edilmiş, </a:t>
            </a:r>
          </a:p>
          <a:p>
            <a:pPr marL="342900" indent="-342900">
              <a:lnSpc>
                <a:spcPts val="3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404041"/>
                </a:solidFill>
                <a:latin typeface="Roboto"/>
              </a:rPr>
              <a:t>Ölçeklenebilir,</a:t>
            </a:r>
          </a:p>
          <a:p>
            <a:pPr marL="342900" indent="-342900">
              <a:lnSpc>
                <a:spcPts val="3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404041"/>
                </a:solidFill>
                <a:latin typeface="Roboto"/>
              </a:rPr>
              <a:t>Hataya dayanıklı,</a:t>
            </a:r>
          </a:p>
          <a:p>
            <a:pPr marL="342900" indent="-342900">
              <a:lnSpc>
                <a:spcPts val="3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404041"/>
                </a:solidFill>
                <a:latin typeface="Roboto"/>
              </a:rPr>
              <a:t>Hızlı, </a:t>
            </a:r>
          </a:p>
          <a:p>
            <a:pPr marL="342900" indent="-342900">
              <a:lnSpc>
                <a:spcPts val="3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sz="2400" dirty="0" err="1">
                <a:solidFill>
                  <a:srgbClr val="404041"/>
                </a:solidFill>
                <a:latin typeface="Roboto"/>
              </a:rPr>
              <a:t>End-to-end</a:t>
            </a:r>
            <a:r>
              <a:rPr lang="tr-TR" sz="2400" dirty="0">
                <a:solidFill>
                  <a:srgbClr val="404041"/>
                </a:solidFill>
                <a:latin typeface="Roboto"/>
              </a:rPr>
              <a:t> </a:t>
            </a:r>
            <a:r>
              <a:rPr lang="tr-TR" sz="2400" dirty="0" err="1">
                <a:solidFill>
                  <a:srgbClr val="404041"/>
                </a:solidFill>
                <a:latin typeface="Roboto"/>
              </a:rPr>
              <a:t>exactly-once</a:t>
            </a:r>
            <a:r>
              <a:rPr lang="tr-TR" sz="2400" dirty="0">
                <a:solidFill>
                  <a:srgbClr val="404041"/>
                </a:solidFill>
                <a:latin typeface="Roboto"/>
              </a:rPr>
              <a:t>,</a:t>
            </a:r>
          </a:p>
          <a:p>
            <a:pPr marL="342900" indent="-342900">
              <a:lnSpc>
                <a:spcPts val="3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404041"/>
                </a:solidFill>
                <a:latin typeface="Roboto"/>
              </a:rPr>
              <a:t>Akan veri işleme motorudur.</a:t>
            </a:r>
          </a:p>
        </p:txBody>
      </p:sp>
      <p:grpSp>
        <p:nvGrpSpPr>
          <p:cNvPr id="53" name="Grup 52">
            <a:extLst>
              <a:ext uri="{FF2B5EF4-FFF2-40B4-BE49-F238E27FC236}">
                <a16:creationId xmlns:a16="http://schemas.microsoft.com/office/drawing/2014/main" id="{B78EC1E6-990E-48D7-9C31-D22642788B66}"/>
              </a:ext>
            </a:extLst>
          </p:cNvPr>
          <p:cNvGrpSpPr/>
          <p:nvPr/>
        </p:nvGrpSpPr>
        <p:grpSpPr>
          <a:xfrm>
            <a:off x="2918166" y="4171528"/>
            <a:ext cx="6096000" cy="1921845"/>
            <a:chOff x="2918166" y="3828628"/>
            <a:chExt cx="6096000" cy="1921845"/>
          </a:xfrm>
        </p:grpSpPr>
        <p:pic>
          <p:nvPicPr>
            <p:cNvPr id="13" name="Resim 12">
              <a:extLst>
                <a:ext uri="{FF2B5EF4-FFF2-40B4-BE49-F238E27FC236}">
                  <a16:creationId xmlns:a16="http://schemas.microsoft.com/office/drawing/2014/main" id="{8B381AD8-B5BE-41DF-901F-8AED341493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6" t="16290" r="4243" b="33357"/>
            <a:stretch/>
          </p:blipFill>
          <p:spPr>
            <a:xfrm>
              <a:off x="2918166" y="3828628"/>
              <a:ext cx="6096000" cy="1918446"/>
            </a:xfrm>
            <a:prstGeom prst="rect">
              <a:avLst/>
            </a:prstGeom>
          </p:spPr>
        </p:pic>
        <p:pic>
          <p:nvPicPr>
            <p:cNvPr id="19" name="Resim 18">
              <a:extLst>
                <a:ext uri="{FF2B5EF4-FFF2-40B4-BE49-F238E27FC236}">
                  <a16:creationId xmlns:a16="http://schemas.microsoft.com/office/drawing/2014/main" id="{BC668F2B-9C62-4C58-BC5E-F5225FCCF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41698">
              <a:off x="6130929" y="4952614"/>
              <a:ext cx="797859" cy="7978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18278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345222"/>
            <a:ext cx="9144000" cy="711200"/>
          </a:xfrm>
        </p:spPr>
        <p:txBody>
          <a:bodyPr>
            <a:noAutofit/>
          </a:bodyPr>
          <a:lstStyle/>
          <a:p>
            <a:r>
              <a:rPr lang="tr-TR" sz="40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Ağ Teknolojilerindeki Gelişmeler</a:t>
            </a:r>
            <a:endParaRPr lang="en-US" sz="40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18" name="Unvan 1">
            <a:extLst>
              <a:ext uri="{FF2B5EF4-FFF2-40B4-BE49-F238E27FC236}">
                <a16:creationId xmlns:a16="http://schemas.microsoft.com/office/drawing/2014/main" id="{47BAF44A-3BA0-400A-96D4-7B2871E44DC0}"/>
              </a:ext>
            </a:extLst>
          </p:cNvPr>
          <p:cNvSpPr txBox="1">
            <a:spLocks/>
          </p:cNvSpPr>
          <p:nvPr/>
        </p:nvSpPr>
        <p:spPr>
          <a:xfrm>
            <a:off x="1500793" y="5044322"/>
            <a:ext cx="9144000" cy="12083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b="1" dirty="0">
                <a:solidFill>
                  <a:srgbClr val="137CD4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Ağ teknolojileri gelişti ve birim zamanda iletilen veri miktarı arttı</a:t>
            </a:r>
            <a:endParaRPr lang="en-US" sz="3600" b="1" dirty="0">
              <a:solidFill>
                <a:srgbClr val="137CD4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F975F082-C608-4AA6-AEBC-260848CCF4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77" y="1404567"/>
            <a:ext cx="1689819" cy="1241500"/>
          </a:xfrm>
          <a:prstGeom prst="rect">
            <a:avLst/>
          </a:prstGeom>
        </p:spPr>
      </p:pic>
      <p:sp>
        <p:nvSpPr>
          <p:cNvPr id="10" name="Unvan 1">
            <a:extLst>
              <a:ext uri="{FF2B5EF4-FFF2-40B4-BE49-F238E27FC236}">
                <a16:creationId xmlns:a16="http://schemas.microsoft.com/office/drawing/2014/main" id="{C1774E9E-C94F-46D5-9037-A497D7749174}"/>
              </a:ext>
            </a:extLst>
          </p:cNvPr>
          <p:cNvSpPr txBox="1">
            <a:spLocks/>
          </p:cNvSpPr>
          <p:nvPr/>
        </p:nvSpPr>
        <p:spPr>
          <a:xfrm>
            <a:off x="2731190" y="1640155"/>
            <a:ext cx="2534790" cy="4672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56K sınırlı bağlantı</a:t>
            </a:r>
            <a:endParaRPr lang="en-US" sz="2000" b="1" dirty="0">
              <a:solidFill>
                <a:srgbClr val="2E75B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Unvan 1">
            <a:extLst>
              <a:ext uri="{FF2B5EF4-FFF2-40B4-BE49-F238E27FC236}">
                <a16:creationId xmlns:a16="http://schemas.microsoft.com/office/drawing/2014/main" id="{7D355F6E-7652-4F49-A3BD-7798A4953953}"/>
              </a:ext>
            </a:extLst>
          </p:cNvPr>
          <p:cNvSpPr txBox="1">
            <a:spLocks/>
          </p:cNvSpPr>
          <p:nvPr/>
        </p:nvSpPr>
        <p:spPr>
          <a:xfrm>
            <a:off x="8717833" y="1375969"/>
            <a:ext cx="2534790" cy="7427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128 K sınırlı veya sınırsız bağlantı</a:t>
            </a:r>
            <a:endParaRPr lang="en-US" sz="2000" b="1" dirty="0">
              <a:solidFill>
                <a:srgbClr val="2E75B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B37F6F17-76B4-45F0-ACEF-AA6E6D3FA0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6" t="31111" r="25278" b="11358"/>
          <a:stretch/>
        </p:blipFill>
        <p:spPr>
          <a:xfrm>
            <a:off x="6861368" y="1404567"/>
            <a:ext cx="1728723" cy="1108095"/>
          </a:xfrm>
          <a:prstGeom prst="rect">
            <a:avLst/>
          </a:prstGeom>
        </p:spPr>
      </p:pic>
      <p:sp>
        <p:nvSpPr>
          <p:cNvPr id="13" name="Unvan 1">
            <a:extLst>
              <a:ext uri="{FF2B5EF4-FFF2-40B4-BE49-F238E27FC236}">
                <a16:creationId xmlns:a16="http://schemas.microsoft.com/office/drawing/2014/main" id="{F687A61C-B7C3-493F-8270-05EE18F539F6}"/>
              </a:ext>
            </a:extLst>
          </p:cNvPr>
          <p:cNvSpPr txBox="1">
            <a:spLocks/>
          </p:cNvSpPr>
          <p:nvPr/>
        </p:nvSpPr>
        <p:spPr>
          <a:xfrm>
            <a:off x="2856972" y="3315764"/>
            <a:ext cx="2534790" cy="7427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24 </a:t>
            </a:r>
            <a:r>
              <a:rPr lang="tr-TR" sz="2000" b="1" dirty="0" err="1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MBit</a:t>
            </a:r>
            <a:r>
              <a:rPr lang="tr-TR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sınırsız bağlantı</a:t>
            </a:r>
            <a:endParaRPr lang="en-US" sz="2000" b="1" dirty="0">
              <a:solidFill>
                <a:srgbClr val="2E75B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85BEEE71-7978-4F48-B958-C43F6B5694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9" t="16044" r="7689" b="16933"/>
          <a:stretch/>
        </p:blipFill>
        <p:spPr>
          <a:xfrm>
            <a:off x="1088262" y="3229800"/>
            <a:ext cx="1540934" cy="123078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F9F3030-34AC-4D4F-836E-EBAA1CB5F3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193" y="2992408"/>
            <a:ext cx="2761094" cy="18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46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/>
      <p:bldP spid="11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2966608" y="353248"/>
            <a:ext cx="6292645" cy="675975"/>
          </a:xfrm>
        </p:spPr>
        <p:txBody>
          <a:bodyPr>
            <a:norm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Programlama Mantığı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52" name="Dikdörtgen 51">
            <a:extLst>
              <a:ext uri="{FF2B5EF4-FFF2-40B4-BE49-F238E27FC236}">
                <a16:creationId xmlns:a16="http://schemas.microsoft.com/office/drawing/2014/main" id="{DE019ABE-C901-4890-AC68-EAB4C83E8457}"/>
              </a:ext>
            </a:extLst>
          </p:cNvPr>
          <p:cNvSpPr/>
          <p:nvPr/>
        </p:nvSpPr>
        <p:spPr>
          <a:xfrm>
            <a:off x="544248" y="1371364"/>
            <a:ext cx="3891948" cy="3009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  <a:spcAft>
                <a:spcPts val="600"/>
              </a:spcAft>
            </a:pPr>
            <a:r>
              <a:rPr lang="tr-TR" sz="2400" dirty="0">
                <a:solidFill>
                  <a:srgbClr val="404041"/>
                </a:solidFill>
                <a:latin typeface="Roboto"/>
              </a:rPr>
              <a:t>Ana fikir, canlı veri akışını sürekli olarak eklenmiş bir tablo olarak ele almaktır. </a:t>
            </a:r>
          </a:p>
          <a:p>
            <a:pPr>
              <a:lnSpc>
                <a:spcPts val="3200"/>
              </a:lnSpc>
              <a:spcAft>
                <a:spcPts val="600"/>
              </a:spcAft>
            </a:pPr>
            <a:r>
              <a:rPr lang="tr-TR" sz="2400" dirty="0">
                <a:solidFill>
                  <a:srgbClr val="404041"/>
                </a:solidFill>
                <a:latin typeface="Roboto"/>
              </a:rPr>
              <a:t>Statik bir tabloda olduğu gibi standart operasyonları bu tablo üzerinde de yapabilirsiniz. </a:t>
            </a:r>
          </a:p>
        </p:txBody>
      </p:sp>
      <p:graphicFrame>
        <p:nvGraphicFramePr>
          <p:cNvPr id="9" name="Tablo 8">
            <a:extLst>
              <a:ext uri="{FF2B5EF4-FFF2-40B4-BE49-F238E27FC236}">
                <a16:creationId xmlns:a16="http://schemas.microsoft.com/office/drawing/2014/main" id="{8E79E282-9DCF-4ACC-8573-80021792E9E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48747" y="1247074"/>
          <a:ext cx="2825135" cy="14833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65027">
                  <a:extLst>
                    <a:ext uri="{9D8B030D-6E8A-4147-A177-3AD203B41FA5}">
                      <a16:colId xmlns:a16="http://schemas.microsoft.com/office/drawing/2014/main" val="3671111977"/>
                    </a:ext>
                  </a:extLst>
                </a:gridCol>
                <a:gridCol w="565027">
                  <a:extLst>
                    <a:ext uri="{9D8B030D-6E8A-4147-A177-3AD203B41FA5}">
                      <a16:colId xmlns:a16="http://schemas.microsoft.com/office/drawing/2014/main" val="2535176388"/>
                    </a:ext>
                  </a:extLst>
                </a:gridCol>
                <a:gridCol w="565027">
                  <a:extLst>
                    <a:ext uri="{9D8B030D-6E8A-4147-A177-3AD203B41FA5}">
                      <a16:colId xmlns:a16="http://schemas.microsoft.com/office/drawing/2014/main" val="222267532"/>
                    </a:ext>
                  </a:extLst>
                </a:gridCol>
                <a:gridCol w="565027">
                  <a:extLst>
                    <a:ext uri="{9D8B030D-6E8A-4147-A177-3AD203B41FA5}">
                      <a16:colId xmlns:a16="http://schemas.microsoft.com/office/drawing/2014/main" val="2570167225"/>
                    </a:ext>
                  </a:extLst>
                </a:gridCol>
                <a:gridCol w="565027">
                  <a:extLst>
                    <a:ext uri="{9D8B030D-6E8A-4147-A177-3AD203B41FA5}">
                      <a16:colId xmlns:a16="http://schemas.microsoft.com/office/drawing/2014/main" val="2606971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58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22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71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182607"/>
                  </a:ext>
                </a:extLst>
              </a:tr>
            </a:tbl>
          </a:graphicData>
        </a:graphic>
      </p:graphicFrame>
      <p:graphicFrame>
        <p:nvGraphicFramePr>
          <p:cNvPr id="18" name="Tablo 17">
            <a:extLst>
              <a:ext uri="{FF2B5EF4-FFF2-40B4-BE49-F238E27FC236}">
                <a16:creationId xmlns:a16="http://schemas.microsoft.com/office/drawing/2014/main" id="{44F09E55-2E03-4172-A687-17A49CA4A4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57300" y="1247714"/>
          <a:ext cx="2825135" cy="14833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65027">
                  <a:extLst>
                    <a:ext uri="{9D8B030D-6E8A-4147-A177-3AD203B41FA5}">
                      <a16:colId xmlns:a16="http://schemas.microsoft.com/office/drawing/2014/main" val="3671111977"/>
                    </a:ext>
                  </a:extLst>
                </a:gridCol>
                <a:gridCol w="565027">
                  <a:extLst>
                    <a:ext uri="{9D8B030D-6E8A-4147-A177-3AD203B41FA5}">
                      <a16:colId xmlns:a16="http://schemas.microsoft.com/office/drawing/2014/main" val="2535176388"/>
                    </a:ext>
                  </a:extLst>
                </a:gridCol>
                <a:gridCol w="565027">
                  <a:extLst>
                    <a:ext uri="{9D8B030D-6E8A-4147-A177-3AD203B41FA5}">
                      <a16:colId xmlns:a16="http://schemas.microsoft.com/office/drawing/2014/main" val="222267532"/>
                    </a:ext>
                  </a:extLst>
                </a:gridCol>
                <a:gridCol w="565027">
                  <a:extLst>
                    <a:ext uri="{9D8B030D-6E8A-4147-A177-3AD203B41FA5}">
                      <a16:colId xmlns:a16="http://schemas.microsoft.com/office/drawing/2014/main" val="2570167225"/>
                    </a:ext>
                  </a:extLst>
                </a:gridCol>
                <a:gridCol w="565027">
                  <a:extLst>
                    <a:ext uri="{9D8B030D-6E8A-4147-A177-3AD203B41FA5}">
                      <a16:colId xmlns:a16="http://schemas.microsoft.com/office/drawing/2014/main" val="2606971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58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22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71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182607"/>
                  </a:ext>
                </a:extLst>
              </a:tr>
            </a:tbl>
          </a:graphicData>
        </a:graphic>
      </p:graphicFrame>
      <p:graphicFrame>
        <p:nvGraphicFramePr>
          <p:cNvPr id="13" name="Tablo 12">
            <a:extLst>
              <a:ext uri="{FF2B5EF4-FFF2-40B4-BE49-F238E27FC236}">
                <a16:creationId xmlns:a16="http://schemas.microsoft.com/office/drawing/2014/main" id="{CCD07721-393C-4264-B791-4C85D0DA5C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57301" y="3009465"/>
          <a:ext cx="2825135" cy="3708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65027">
                  <a:extLst>
                    <a:ext uri="{9D8B030D-6E8A-4147-A177-3AD203B41FA5}">
                      <a16:colId xmlns:a16="http://schemas.microsoft.com/office/drawing/2014/main" val="1274529145"/>
                    </a:ext>
                  </a:extLst>
                </a:gridCol>
                <a:gridCol w="565027">
                  <a:extLst>
                    <a:ext uri="{9D8B030D-6E8A-4147-A177-3AD203B41FA5}">
                      <a16:colId xmlns:a16="http://schemas.microsoft.com/office/drawing/2014/main" val="2525506907"/>
                    </a:ext>
                  </a:extLst>
                </a:gridCol>
                <a:gridCol w="565027">
                  <a:extLst>
                    <a:ext uri="{9D8B030D-6E8A-4147-A177-3AD203B41FA5}">
                      <a16:colId xmlns:a16="http://schemas.microsoft.com/office/drawing/2014/main" val="966421892"/>
                    </a:ext>
                  </a:extLst>
                </a:gridCol>
                <a:gridCol w="565027">
                  <a:extLst>
                    <a:ext uri="{9D8B030D-6E8A-4147-A177-3AD203B41FA5}">
                      <a16:colId xmlns:a16="http://schemas.microsoft.com/office/drawing/2014/main" val="1027580865"/>
                    </a:ext>
                  </a:extLst>
                </a:gridCol>
                <a:gridCol w="565027">
                  <a:extLst>
                    <a:ext uri="{9D8B030D-6E8A-4147-A177-3AD203B41FA5}">
                      <a16:colId xmlns:a16="http://schemas.microsoft.com/office/drawing/2014/main" val="1759035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89947"/>
                  </a:ext>
                </a:extLst>
              </a:tr>
            </a:tbl>
          </a:graphicData>
        </a:graphic>
      </p:graphicFrame>
      <p:graphicFrame>
        <p:nvGraphicFramePr>
          <p:cNvPr id="14" name="Tablo 13">
            <a:extLst>
              <a:ext uri="{FF2B5EF4-FFF2-40B4-BE49-F238E27FC236}">
                <a16:creationId xmlns:a16="http://schemas.microsoft.com/office/drawing/2014/main" id="{CBE1032A-6B00-4934-944F-41909E7AB4E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57300" y="3597993"/>
          <a:ext cx="2825135" cy="3708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65027">
                  <a:extLst>
                    <a:ext uri="{9D8B030D-6E8A-4147-A177-3AD203B41FA5}">
                      <a16:colId xmlns:a16="http://schemas.microsoft.com/office/drawing/2014/main" val="3023201088"/>
                    </a:ext>
                  </a:extLst>
                </a:gridCol>
                <a:gridCol w="565027">
                  <a:extLst>
                    <a:ext uri="{9D8B030D-6E8A-4147-A177-3AD203B41FA5}">
                      <a16:colId xmlns:a16="http://schemas.microsoft.com/office/drawing/2014/main" val="138684954"/>
                    </a:ext>
                  </a:extLst>
                </a:gridCol>
                <a:gridCol w="565027">
                  <a:extLst>
                    <a:ext uri="{9D8B030D-6E8A-4147-A177-3AD203B41FA5}">
                      <a16:colId xmlns:a16="http://schemas.microsoft.com/office/drawing/2014/main" val="950403356"/>
                    </a:ext>
                  </a:extLst>
                </a:gridCol>
                <a:gridCol w="565027">
                  <a:extLst>
                    <a:ext uri="{9D8B030D-6E8A-4147-A177-3AD203B41FA5}">
                      <a16:colId xmlns:a16="http://schemas.microsoft.com/office/drawing/2014/main" val="3615202343"/>
                    </a:ext>
                  </a:extLst>
                </a:gridCol>
                <a:gridCol w="565027">
                  <a:extLst>
                    <a:ext uri="{9D8B030D-6E8A-4147-A177-3AD203B41FA5}">
                      <a16:colId xmlns:a16="http://schemas.microsoft.com/office/drawing/2014/main" val="1430056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427121"/>
                  </a:ext>
                </a:extLst>
              </a:tr>
            </a:tbl>
          </a:graphicData>
        </a:graphic>
      </p:graphicFrame>
      <p:sp>
        <p:nvSpPr>
          <p:cNvPr id="20" name="Ok: Sağ 19">
            <a:extLst>
              <a:ext uri="{FF2B5EF4-FFF2-40B4-BE49-F238E27FC236}">
                <a16:creationId xmlns:a16="http://schemas.microsoft.com/office/drawing/2014/main" id="{BDCC03DE-D9BC-4DEF-92C4-DAEAA0073549}"/>
              </a:ext>
            </a:extLst>
          </p:cNvPr>
          <p:cNvSpPr/>
          <p:nvPr/>
        </p:nvSpPr>
        <p:spPr>
          <a:xfrm>
            <a:off x="5374147" y="3768089"/>
            <a:ext cx="1700982" cy="1483359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F12685AE-7FFB-40BA-8983-35636FEDAF47}"/>
              </a:ext>
            </a:extLst>
          </p:cNvPr>
          <p:cNvSpPr/>
          <p:nvPr/>
        </p:nvSpPr>
        <p:spPr>
          <a:xfrm>
            <a:off x="4971434" y="4152907"/>
            <a:ext cx="309717" cy="72358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11241F3D-0337-46B6-8F51-FA3253E8FC48}"/>
              </a:ext>
            </a:extLst>
          </p:cNvPr>
          <p:cNvSpPr/>
          <p:nvPr/>
        </p:nvSpPr>
        <p:spPr>
          <a:xfrm>
            <a:off x="4568721" y="4147977"/>
            <a:ext cx="309717" cy="72358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4" name="Dikdörtgen 23">
            <a:extLst>
              <a:ext uri="{FF2B5EF4-FFF2-40B4-BE49-F238E27FC236}">
                <a16:creationId xmlns:a16="http://schemas.microsoft.com/office/drawing/2014/main" id="{733DCA89-B5DC-4DC4-A73C-CF44A4D3E247}"/>
              </a:ext>
            </a:extLst>
          </p:cNvPr>
          <p:cNvSpPr/>
          <p:nvPr/>
        </p:nvSpPr>
        <p:spPr>
          <a:xfrm>
            <a:off x="4146244" y="4153523"/>
            <a:ext cx="309717" cy="72358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5" name="Dikdörtgen 24">
            <a:extLst>
              <a:ext uri="{FF2B5EF4-FFF2-40B4-BE49-F238E27FC236}">
                <a16:creationId xmlns:a16="http://schemas.microsoft.com/office/drawing/2014/main" id="{A1BCABE4-13A1-4C87-AF0D-7B3530BE6FE1}"/>
              </a:ext>
            </a:extLst>
          </p:cNvPr>
          <p:cNvSpPr/>
          <p:nvPr/>
        </p:nvSpPr>
        <p:spPr>
          <a:xfrm>
            <a:off x="3743531" y="4148593"/>
            <a:ext cx="309717" cy="72358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graphicFrame>
        <p:nvGraphicFramePr>
          <p:cNvPr id="26" name="Tablo 25">
            <a:extLst>
              <a:ext uri="{FF2B5EF4-FFF2-40B4-BE49-F238E27FC236}">
                <a16:creationId xmlns:a16="http://schemas.microsoft.com/office/drawing/2014/main" id="{C75F692C-C729-4898-918C-B37AD68D778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70953" y="4190469"/>
          <a:ext cx="2825135" cy="3708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65027">
                  <a:extLst>
                    <a:ext uri="{9D8B030D-6E8A-4147-A177-3AD203B41FA5}">
                      <a16:colId xmlns:a16="http://schemas.microsoft.com/office/drawing/2014/main" val="1274529145"/>
                    </a:ext>
                  </a:extLst>
                </a:gridCol>
                <a:gridCol w="565027">
                  <a:extLst>
                    <a:ext uri="{9D8B030D-6E8A-4147-A177-3AD203B41FA5}">
                      <a16:colId xmlns:a16="http://schemas.microsoft.com/office/drawing/2014/main" val="2525506907"/>
                    </a:ext>
                  </a:extLst>
                </a:gridCol>
                <a:gridCol w="565027">
                  <a:extLst>
                    <a:ext uri="{9D8B030D-6E8A-4147-A177-3AD203B41FA5}">
                      <a16:colId xmlns:a16="http://schemas.microsoft.com/office/drawing/2014/main" val="966421892"/>
                    </a:ext>
                  </a:extLst>
                </a:gridCol>
                <a:gridCol w="565027">
                  <a:extLst>
                    <a:ext uri="{9D8B030D-6E8A-4147-A177-3AD203B41FA5}">
                      <a16:colId xmlns:a16="http://schemas.microsoft.com/office/drawing/2014/main" val="1027580865"/>
                    </a:ext>
                  </a:extLst>
                </a:gridCol>
                <a:gridCol w="565027">
                  <a:extLst>
                    <a:ext uri="{9D8B030D-6E8A-4147-A177-3AD203B41FA5}">
                      <a16:colId xmlns:a16="http://schemas.microsoft.com/office/drawing/2014/main" val="1759035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89947"/>
                  </a:ext>
                </a:extLst>
              </a:tr>
            </a:tbl>
          </a:graphicData>
        </a:graphic>
      </p:graphicFrame>
      <p:graphicFrame>
        <p:nvGraphicFramePr>
          <p:cNvPr id="27" name="Tablo 26">
            <a:extLst>
              <a:ext uri="{FF2B5EF4-FFF2-40B4-BE49-F238E27FC236}">
                <a16:creationId xmlns:a16="http://schemas.microsoft.com/office/drawing/2014/main" id="{B8DD583E-CF65-4B9C-8D6C-B0B8FEA10A6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70952" y="4778997"/>
          <a:ext cx="2825135" cy="3708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65027">
                  <a:extLst>
                    <a:ext uri="{9D8B030D-6E8A-4147-A177-3AD203B41FA5}">
                      <a16:colId xmlns:a16="http://schemas.microsoft.com/office/drawing/2014/main" val="3023201088"/>
                    </a:ext>
                  </a:extLst>
                </a:gridCol>
                <a:gridCol w="565027">
                  <a:extLst>
                    <a:ext uri="{9D8B030D-6E8A-4147-A177-3AD203B41FA5}">
                      <a16:colId xmlns:a16="http://schemas.microsoft.com/office/drawing/2014/main" val="138684954"/>
                    </a:ext>
                  </a:extLst>
                </a:gridCol>
                <a:gridCol w="565027">
                  <a:extLst>
                    <a:ext uri="{9D8B030D-6E8A-4147-A177-3AD203B41FA5}">
                      <a16:colId xmlns:a16="http://schemas.microsoft.com/office/drawing/2014/main" val="950403356"/>
                    </a:ext>
                  </a:extLst>
                </a:gridCol>
                <a:gridCol w="565027">
                  <a:extLst>
                    <a:ext uri="{9D8B030D-6E8A-4147-A177-3AD203B41FA5}">
                      <a16:colId xmlns:a16="http://schemas.microsoft.com/office/drawing/2014/main" val="3615202343"/>
                    </a:ext>
                  </a:extLst>
                </a:gridCol>
                <a:gridCol w="565027">
                  <a:extLst>
                    <a:ext uri="{9D8B030D-6E8A-4147-A177-3AD203B41FA5}">
                      <a16:colId xmlns:a16="http://schemas.microsoft.com/office/drawing/2014/main" val="1430056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427121"/>
                  </a:ext>
                </a:extLst>
              </a:tr>
            </a:tbl>
          </a:graphicData>
        </a:graphic>
      </p:graphicFrame>
      <p:cxnSp>
        <p:nvCxnSpPr>
          <p:cNvPr id="28" name="Düz Bağlayıcı 27">
            <a:extLst>
              <a:ext uri="{FF2B5EF4-FFF2-40B4-BE49-F238E27FC236}">
                <a16:creationId xmlns:a16="http://schemas.microsoft.com/office/drawing/2014/main" id="{1F9F0158-BB58-4D14-95BC-467F5896DE54}"/>
              </a:ext>
            </a:extLst>
          </p:cNvPr>
          <p:cNvCxnSpPr>
            <a:cxnSpLocks/>
          </p:cNvCxnSpPr>
          <p:nvPr/>
        </p:nvCxnSpPr>
        <p:spPr>
          <a:xfrm>
            <a:off x="5281151" y="2873829"/>
            <a:ext cx="6214936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Bağlayıcı: Eğri 34">
            <a:extLst>
              <a:ext uri="{FF2B5EF4-FFF2-40B4-BE49-F238E27FC236}">
                <a16:creationId xmlns:a16="http://schemas.microsoft.com/office/drawing/2014/main" id="{D95C292E-086F-43F9-8329-31B16FBAD10B}"/>
              </a:ext>
            </a:extLst>
          </p:cNvPr>
          <p:cNvCxnSpPr>
            <a:cxnSpLocks/>
            <a:stCxn id="25" idx="2"/>
            <a:endCxn id="27" idx="2"/>
          </p:cNvCxnSpPr>
          <p:nvPr/>
        </p:nvCxnSpPr>
        <p:spPr>
          <a:xfrm rot="16200000" flipH="1">
            <a:off x="6852123" y="1918441"/>
            <a:ext cx="277662" cy="6185129"/>
          </a:xfrm>
          <a:prstGeom prst="curvedConnector3">
            <a:avLst>
              <a:gd name="adj1" fmla="val 339149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Bağlayıcı: Eğri 46">
            <a:extLst>
              <a:ext uri="{FF2B5EF4-FFF2-40B4-BE49-F238E27FC236}">
                <a16:creationId xmlns:a16="http://schemas.microsoft.com/office/drawing/2014/main" id="{F0702548-8BFF-418C-A445-AD7D742DDBDE}"/>
              </a:ext>
            </a:extLst>
          </p:cNvPr>
          <p:cNvCxnSpPr>
            <a:stCxn id="24" idx="2"/>
            <a:endCxn id="26" idx="2"/>
          </p:cNvCxnSpPr>
          <p:nvPr/>
        </p:nvCxnSpPr>
        <p:spPr>
          <a:xfrm rot="5400000" flipH="1" flipV="1">
            <a:off x="7034413" y="1827998"/>
            <a:ext cx="315796" cy="5782417"/>
          </a:xfrm>
          <a:prstGeom prst="curvedConnector3">
            <a:avLst>
              <a:gd name="adj1" fmla="val -228658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Bağlayıcı: Eğri 48">
            <a:extLst>
              <a:ext uri="{FF2B5EF4-FFF2-40B4-BE49-F238E27FC236}">
                <a16:creationId xmlns:a16="http://schemas.microsoft.com/office/drawing/2014/main" id="{9C7E6C85-A465-4895-94E4-90738A2E8887}"/>
              </a:ext>
            </a:extLst>
          </p:cNvPr>
          <p:cNvCxnSpPr>
            <a:stCxn id="23" idx="2"/>
            <a:endCxn id="14" idx="2"/>
          </p:cNvCxnSpPr>
          <p:nvPr/>
        </p:nvCxnSpPr>
        <p:spPr>
          <a:xfrm rot="5400000" flipH="1" flipV="1">
            <a:off x="6945360" y="1747052"/>
            <a:ext cx="902726" cy="5346287"/>
          </a:xfrm>
          <a:prstGeom prst="curvedConnector3">
            <a:avLst>
              <a:gd name="adj1" fmla="val -51048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Bağlayıcı: Eğri 50">
            <a:extLst>
              <a:ext uri="{FF2B5EF4-FFF2-40B4-BE49-F238E27FC236}">
                <a16:creationId xmlns:a16="http://schemas.microsoft.com/office/drawing/2014/main" id="{A4919DD1-17F0-4898-A005-6B8650024698}"/>
              </a:ext>
            </a:extLst>
          </p:cNvPr>
          <p:cNvCxnSpPr>
            <a:stCxn id="21" idx="2"/>
            <a:endCxn id="13" idx="2"/>
          </p:cNvCxnSpPr>
          <p:nvPr/>
        </p:nvCxnSpPr>
        <p:spPr>
          <a:xfrm rot="5400000" flipH="1" flipV="1">
            <a:off x="6849988" y="1656609"/>
            <a:ext cx="1496184" cy="4943575"/>
          </a:xfrm>
          <a:prstGeom prst="curvedConnector3">
            <a:avLst>
              <a:gd name="adj1" fmla="val -15279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661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4" grpId="0" animBg="1"/>
      <p:bldP spid="2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k: Sağ 8">
            <a:extLst>
              <a:ext uri="{FF2B5EF4-FFF2-40B4-BE49-F238E27FC236}">
                <a16:creationId xmlns:a16="http://schemas.microsoft.com/office/drawing/2014/main" id="{35712943-FC02-4B89-ADEA-B45A70F4296C}"/>
              </a:ext>
            </a:extLst>
          </p:cNvPr>
          <p:cNvSpPr/>
          <p:nvPr/>
        </p:nvSpPr>
        <p:spPr>
          <a:xfrm>
            <a:off x="1871195" y="1777494"/>
            <a:ext cx="8878740" cy="4817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ZAMAN</a:t>
            </a:r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C9A2C95E-99AE-46AF-86F5-1937A27C1548}"/>
              </a:ext>
            </a:extLst>
          </p:cNvPr>
          <p:cNvSpPr/>
          <p:nvPr/>
        </p:nvSpPr>
        <p:spPr>
          <a:xfrm>
            <a:off x="2494583" y="1150192"/>
            <a:ext cx="9525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1200" dirty="0">
                <a:solidFill>
                  <a:srgbClr val="404041"/>
                </a:solidFill>
                <a:latin typeface="Roboto"/>
              </a:rPr>
              <a:t>armut elma</a:t>
            </a:r>
          </a:p>
          <a:p>
            <a:pPr algn="ctr"/>
            <a:r>
              <a:rPr lang="tr-TR" sz="1200" dirty="0">
                <a:solidFill>
                  <a:srgbClr val="404041"/>
                </a:solidFill>
                <a:latin typeface="Roboto"/>
              </a:rPr>
              <a:t>elma </a:t>
            </a:r>
            <a:r>
              <a:rPr lang="tr-TR" sz="1200" dirty="0" err="1">
                <a:solidFill>
                  <a:srgbClr val="404041"/>
                </a:solidFill>
                <a:latin typeface="Roboto"/>
              </a:rPr>
              <a:t>elma</a:t>
            </a:r>
            <a:endParaRPr lang="tr-TR" sz="1200" dirty="0"/>
          </a:p>
        </p:txBody>
      </p:sp>
      <p:sp>
        <p:nvSpPr>
          <p:cNvPr id="20" name="Unvan 1">
            <a:extLst>
              <a:ext uri="{FF2B5EF4-FFF2-40B4-BE49-F238E27FC236}">
                <a16:creationId xmlns:a16="http://schemas.microsoft.com/office/drawing/2014/main" id="{5B751A7F-2905-4750-A5DD-69307673F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0481" y="414630"/>
            <a:ext cx="6292645" cy="468859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Streaming </a:t>
            </a:r>
            <a:r>
              <a:rPr lang="tr-TR" sz="3600" b="1" dirty="0" err="1">
                <a:solidFill>
                  <a:srgbClr val="FF4D4D"/>
                </a:solidFill>
                <a:latin typeface="Roboto"/>
                <a:ea typeface="+mn-ea"/>
                <a:cs typeface="+mn-cs"/>
              </a:rPr>
              <a:t>Wordcount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0EEDD9FB-9E97-4BA3-9758-60C6A66AE409}"/>
              </a:ext>
            </a:extLst>
          </p:cNvPr>
          <p:cNvSpPr/>
          <p:nvPr/>
        </p:nvSpPr>
        <p:spPr>
          <a:xfrm>
            <a:off x="4871936" y="1122189"/>
            <a:ext cx="9525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1200" dirty="0">
                <a:solidFill>
                  <a:srgbClr val="404041"/>
                </a:solidFill>
                <a:latin typeface="Roboto"/>
              </a:rPr>
              <a:t>armut elma</a:t>
            </a:r>
          </a:p>
          <a:p>
            <a:pPr algn="ctr"/>
            <a:r>
              <a:rPr lang="tr-TR" sz="1200" dirty="0">
                <a:solidFill>
                  <a:srgbClr val="404041"/>
                </a:solidFill>
                <a:latin typeface="Roboto"/>
              </a:rPr>
              <a:t>nar kiraz</a:t>
            </a:r>
            <a:endParaRPr lang="tr-TR" sz="1200" dirty="0"/>
          </a:p>
        </p:txBody>
      </p:sp>
      <p:graphicFrame>
        <p:nvGraphicFramePr>
          <p:cNvPr id="21" name="Tablo 20">
            <a:extLst>
              <a:ext uri="{FF2B5EF4-FFF2-40B4-BE49-F238E27FC236}">
                <a16:creationId xmlns:a16="http://schemas.microsoft.com/office/drawing/2014/main" id="{1FA69953-E32C-4D79-BC87-974099724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86422"/>
              </p:ext>
            </p:extLst>
          </p:nvPr>
        </p:nvGraphicFramePr>
        <p:xfrm>
          <a:off x="2491400" y="2590545"/>
          <a:ext cx="955688" cy="591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5688">
                  <a:extLst>
                    <a:ext uri="{9D8B030D-6E8A-4147-A177-3AD203B41FA5}">
                      <a16:colId xmlns:a16="http://schemas.microsoft.com/office/drawing/2014/main" val="3014140221"/>
                    </a:ext>
                  </a:extLst>
                </a:gridCol>
              </a:tblGrid>
              <a:tr h="2959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dirty="0">
                          <a:solidFill>
                            <a:srgbClr val="404041"/>
                          </a:solidFill>
                          <a:latin typeface="Roboto"/>
                        </a:rPr>
                        <a:t>armut elma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540674"/>
                  </a:ext>
                </a:extLst>
              </a:tr>
              <a:tr h="2959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dirty="0">
                          <a:solidFill>
                            <a:srgbClr val="404041"/>
                          </a:solidFill>
                          <a:latin typeface="Roboto"/>
                        </a:rPr>
                        <a:t>elma </a:t>
                      </a:r>
                      <a:r>
                        <a:rPr lang="tr-TR" sz="1200" dirty="0" err="1">
                          <a:solidFill>
                            <a:srgbClr val="404041"/>
                          </a:solidFill>
                          <a:latin typeface="Roboto"/>
                        </a:rPr>
                        <a:t>elma</a:t>
                      </a:r>
                      <a:endParaRPr lang="tr-T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121620"/>
                  </a:ext>
                </a:extLst>
              </a:tr>
            </a:tbl>
          </a:graphicData>
        </a:graphic>
      </p:graphicFrame>
      <p:graphicFrame>
        <p:nvGraphicFramePr>
          <p:cNvPr id="24" name="Tablo 23">
            <a:extLst>
              <a:ext uri="{FF2B5EF4-FFF2-40B4-BE49-F238E27FC236}">
                <a16:creationId xmlns:a16="http://schemas.microsoft.com/office/drawing/2014/main" id="{37BF080C-2AC7-45F5-8422-73900632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779514"/>
              </p:ext>
            </p:extLst>
          </p:nvPr>
        </p:nvGraphicFramePr>
        <p:xfrm>
          <a:off x="4871936" y="2595462"/>
          <a:ext cx="955688" cy="591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5688">
                  <a:extLst>
                    <a:ext uri="{9D8B030D-6E8A-4147-A177-3AD203B41FA5}">
                      <a16:colId xmlns:a16="http://schemas.microsoft.com/office/drawing/2014/main" val="3014140221"/>
                    </a:ext>
                  </a:extLst>
                </a:gridCol>
              </a:tblGrid>
              <a:tr h="2959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dirty="0">
                          <a:solidFill>
                            <a:srgbClr val="404041"/>
                          </a:solidFill>
                          <a:latin typeface="Roboto"/>
                        </a:rPr>
                        <a:t>armut elma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540674"/>
                  </a:ext>
                </a:extLst>
              </a:tr>
              <a:tr h="2959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dirty="0">
                          <a:solidFill>
                            <a:srgbClr val="404041"/>
                          </a:solidFill>
                          <a:latin typeface="Roboto"/>
                        </a:rPr>
                        <a:t>elma </a:t>
                      </a:r>
                      <a:r>
                        <a:rPr lang="tr-TR" sz="1200" dirty="0" err="1">
                          <a:solidFill>
                            <a:srgbClr val="404041"/>
                          </a:solidFill>
                          <a:latin typeface="Roboto"/>
                        </a:rPr>
                        <a:t>elma</a:t>
                      </a:r>
                      <a:endParaRPr lang="tr-T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121620"/>
                  </a:ext>
                </a:extLst>
              </a:tr>
            </a:tbl>
          </a:graphicData>
        </a:graphic>
      </p:graphicFrame>
      <p:graphicFrame>
        <p:nvGraphicFramePr>
          <p:cNvPr id="25" name="Tablo 24">
            <a:extLst>
              <a:ext uri="{FF2B5EF4-FFF2-40B4-BE49-F238E27FC236}">
                <a16:creationId xmlns:a16="http://schemas.microsoft.com/office/drawing/2014/main" id="{382ABCD2-E532-49C3-91F3-141D4FD0B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713882"/>
              </p:ext>
            </p:extLst>
          </p:nvPr>
        </p:nvGraphicFramePr>
        <p:xfrm>
          <a:off x="4871937" y="3185980"/>
          <a:ext cx="955688" cy="591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5688">
                  <a:extLst>
                    <a:ext uri="{9D8B030D-6E8A-4147-A177-3AD203B41FA5}">
                      <a16:colId xmlns:a16="http://schemas.microsoft.com/office/drawing/2014/main" val="3014140221"/>
                    </a:ext>
                  </a:extLst>
                </a:gridCol>
              </a:tblGrid>
              <a:tr h="2959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dirty="0">
                          <a:solidFill>
                            <a:srgbClr val="404041"/>
                          </a:solidFill>
                          <a:latin typeface="Roboto"/>
                        </a:rPr>
                        <a:t>armut elma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540674"/>
                  </a:ext>
                </a:extLst>
              </a:tr>
              <a:tr h="29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dirty="0">
                          <a:solidFill>
                            <a:srgbClr val="404041"/>
                          </a:solidFill>
                          <a:latin typeface="Roboto"/>
                        </a:rPr>
                        <a:t>nar kiraz</a:t>
                      </a:r>
                      <a:endParaRPr lang="tr-T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121620"/>
                  </a:ext>
                </a:extLst>
              </a:tr>
            </a:tbl>
          </a:graphicData>
        </a:graphic>
      </p:graphicFrame>
      <p:graphicFrame>
        <p:nvGraphicFramePr>
          <p:cNvPr id="26" name="Tablo 25">
            <a:extLst>
              <a:ext uri="{FF2B5EF4-FFF2-40B4-BE49-F238E27FC236}">
                <a16:creationId xmlns:a16="http://schemas.microsoft.com/office/drawing/2014/main" id="{5418102F-923D-4F32-8FB3-33937CB8A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846365"/>
              </p:ext>
            </p:extLst>
          </p:nvPr>
        </p:nvGraphicFramePr>
        <p:xfrm>
          <a:off x="7177177" y="2600532"/>
          <a:ext cx="955688" cy="591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5688">
                  <a:extLst>
                    <a:ext uri="{9D8B030D-6E8A-4147-A177-3AD203B41FA5}">
                      <a16:colId xmlns:a16="http://schemas.microsoft.com/office/drawing/2014/main" val="3014140221"/>
                    </a:ext>
                  </a:extLst>
                </a:gridCol>
              </a:tblGrid>
              <a:tr h="2959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dirty="0">
                          <a:solidFill>
                            <a:srgbClr val="404041"/>
                          </a:solidFill>
                          <a:latin typeface="Roboto"/>
                        </a:rPr>
                        <a:t>armut elma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540674"/>
                  </a:ext>
                </a:extLst>
              </a:tr>
              <a:tr h="2959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dirty="0">
                          <a:solidFill>
                            <a:srgbClr val="404041"/>
                          </a:solidFill>
                          <a:latin typeface="Roboto"/>
                        </a:rPr>
                        <a:t>elma </a:t>
                      </a:r>
                      <a:r>
                        <a:rPr lang="tr-TR" sz="1200" dirty="0" err="1">
                          <a:solidFill>
                            <a:srgbClr val="404041"/>
                          </a:solidFill>
                          <a:latin typeface="Roboto"/>
                        </a:rPr>
                        <a:t>elma</a:t>
                      </a:r>
                      <a:endParaRPr lang="tr-T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121620"/>
                  </a:ext>
                </a:extLst>
              </a:tr>
            </a:tbl>
          </a:graphicData>
        </a:graphic>
      </p:graphicFrame>
      <p:graphicFrame>
        <p:nvGraphicFramePr>
          <p:cNvPr id="27" name="Tablo 26">
            <a:extLst>
              <a:ext uri="{FF2B5EF4-FFF2-40B4-BE49-F238E27FC236}">
                <a16:creationId xmlns:a16="http://schemas.microsoft.com/office/drawing/2014/main" id="{E3EFDB4A-D3A5-44DD-882D-50FC457AE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333155"/>
              </p:ext>
            </p:extLst>
          </p:nvPr>
        </p:nvGraphicFramePr>
        <p:xfrm>
          <a:off x="7177178" y="3191050"/>
          <a:ext cx="955688" cy="591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5688">
                  <a:extLst>
                    <a:ext uri="{9D8B030D-6E8A-4147-A177-3AD203B41FA5}">
                      <a16:colId xmlns:a16="http://schemas.microsoft.com/office/drawing/2014/main" val="3014140221"/>
                    </a:ext>
                  </a:extLst>
                </a:gridCol>
              </a:tblGrid>
              <a:tr h="2959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dirty="0">
                          <a:solidFill>
                            <a:srgbClr val="404041"/>
                          </a:solidFill>
                          <a:latin typeface="Roboto"/>
                        </a:rPr>
                        <a:t>armut elma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540674"/>
                  </a:ext>
                </a:extLst>
              </a:tr>
              <a:tr h="29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dirty="0">
                          <a:solidFill>
                            <a:srgbClr val="404041"/>
                          </a:solidFill>
                          <a:latin typeface="Roboto"/>
                        </a:rPr>
                        <a:t>nar kiraz</a:t>
                      </a:r>
                      <a:endParaRPr lang="tr-T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121620"/>
                  </a:ext>
                </a:extLst>
              </a:tr>
            </a:tbl>
          </a:graphicData>
        </a:graphic>
      </p:graphicFrame>
      <p:graphicFrame>
        <p:nvGraphicFramePr>
          <p:cNvPr id="28" name="Tablo 27">
            <a:extLst>
              <a:ext uri="{FF2B5EF4-FFF2-40B4-BE49-F238E27FC236}">
                <a16:creationId xmlns:a16="http://schemas.microsoft.com/office/drawing/2014/main" id="{AA7944DF-A1B6-4EE6-9FF6-8C4052FA9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032225"/>
              </p:ext>
            </p:extLst>
          </p:nvPr>
        </p:nvGraphicFramePr>
        <p:xfrm>
          <a:off x="7177177" y="3781568"/>
          <a:ext cx="955688" cy="591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5688">
                  <a:extLst>
                    <a:ext uri="{9D8B030D-6E8A-4147-A177-3AD203B41FA5}">
                      <a16:colId xmlns:a16="http://schemas.microsoft.com/office/drawing/2014/main" val="3014140221"/>
                    </a:ext>
                  </a:extLst>
                </a:gridCol>
              </a:tblGrid>
              <a:tr h="29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dirty="0">
                          <a:solidFill>
                            <a:srgbClr val="404041"/>
                          </a:solidFill>
                          <a:latin typeface="Roboto"/>
                        </a:rPr>
                        <a:t>elma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540674"/>
                  </a:ext>
                </a:extLst>
              </a:tr>
              <a:tr h="29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dirty="0">
                          <a:solidFill>
                            <a:srgbClr val="404041"/>
                          </a:solidFill>
                          <a:latin typeface="Roboto"/>
                        </a:rPr>
                        <a:t>portakal</a:t>
                      </a:r>
                      <a:endParaRPr lang="tr-T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121620"/>
                  </a:ext>
                </a:extLst>
              </a:tr>
            </a:tbl>
          </a:graphicData>
        </a:graphic>
      </p:graphicFrame>
      <p:sp>
        <p:nvSpPr>
          <p:cNvPr id="29" name="Dikdörtgen 28">
            <a:extLst>
              <a:ext uri="{FF2B5EF4-FFF2-40B4-BE49-F238E27FC236}">
                <a16:creationId xmlns:a16="http://schemas.microsoft.com/office/drawing/2014/main" id="{08450C78-815C-4943-BC00-10654B030DD6}"/>
              </a:ext>
            </a:extLst>
          </p:cNvPr>
          <p:cNvSpPr/>
          <p:nvPr/>
        </p:nvSpPr>
        <p:spPr>
          <a:xfrm>
            <a:off x="7249289" y="1141896"/>
            <a:ext cx="729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1200" dirty="0">
                <a:solidFill>
                  <a:srgbClr val="404041"/>
                </a:solidFill>
                <a:latin typeface="Roboto"/>
              </a:rPr>
              <a:t>elma</a:t>
            </a:r>
          </a:p>
          <a:p>
            <a:pPr algn="ctr"/>
            <a:r>
              <a:rPr lang="tr-TR" sz="1200" dirty="0">
                <a:solidFill>
                  <a:srgbClr val="404041"/>
                </a:solidFill>
                <a:latin typeface="Roboto"/>
              </a:rPr>
              <a:t>portakal</a:t>
            </a:r>
            <a:endParaRPr lang="tr-TR" sz="1200" dirty="0"/>
          </a:p>
        </p:txBody>
      </p:sp>
      <p:grpSp>
        <p:nvGrpSpPr>
          <p:cNvPr id="30" name="Grup 29">
            <a:extLst>
              <a:ext uri="{FF2B5EF4-FFF2-40B4-BE49-F238E27FC236}">
                <a16:creationId xmlns:a16="http://schemas.microsoft.com/office/drawing/2014/main" id="{EA14EC66-48F6-4345-8DFA-867A2D9C99D2}"/>
              </a:ext>
            </a:extLst>
          </p:cNvPr>
          <p:cNvGrpSpPr/>
          <p:nvPr/>
        </p:nvGrpSpPr>
        <p:grpSpPr>
          <a:xfrm>
            <a:off x="2668877" y="1661479"/>
            <a:ext cx="468000" cy="727586"/>
            <a:chOff x="1540720" y="1280101"/>
            <a:chExt cx="468000" cy="727586"/>
          </a:xfrm>
        </p:grpSpPr>
        <p:sp>
          <p:nvSpPr>
            <p:cNvPr id="18" name="Dikdörtgen 17">
              <a:extLst>
                <a:ext uri="{FF2B5EF4-FFF2-40B4-BE49-F238E27FC236}">
                  <a16:creationId xmlns:a16="http://schemas.microsoft.com/office/drawing/2014/main" id="{88B298C8-5125-4BBE-BA76-2573D990DC21}"/>
                </a:ext>
              </a:extLst>
            </p:cNvPr>
            <p:cNvSpPr/>
            <p:nvPr/>
          </p:nvSpPr>
          <p:spPr>
            <a:xfrm>
              <a:off x="1735498" y="1280101"/>
              <a:ext cx="78447" cy="727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2995663-4388-4B01-9A50-2C51FC9512E5}"/>
                </a:ext>
              </a:extLst>
            </p:cNvPr>
            <p:cNvSpPr/>
            <p:nvPr/>
          </p:nvSpPr>
          <p:spPr>
            <a:xfrm>
              <a:off x="1540720" y="1412966"/>
              <a:ext cx="468000" cy="468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latin typeface="Arial Black" panose="020B0A04020102020204" pitchFamily="34" charset="0"/>
                </a:rPr>
                <a:t>1</a:t>
              </a:r>
            </a:p>
          </p:txBody>
        </p:sp>
      </p:grpSp>
      <p:grpSp>
        <p:nvGrpSpPr>
          <p:cNvPr id="34" name="Grup 33">
            <a:extLst>
              <a:ext uri="{FF2B5EF4-FFF2-40B4-BE49-F238E27FC236}">
                <a16:creationId xmlns:a16="http://schemas.microsoft.com/office/drawing/2014/main" id="{A7E6EB0F-B2C8-48D5-B6B4-3DC8323BC6F5}"/>
              </a:ext>
            </a:extLst>
          </p:cNvPr>
          <p:cNvGrpSpPr/>
          <p:nvPr/>
        </p:nvGrpSpPr>
        <p:grpSpPr>
          <a:xfrm>
            <a:off x="5076556" y="1648401"/>
            <a:ext cx="468000" cy="727586"/>
            <a:chOff x="4460797" y="1280101"/>
            <a:chExt cx="468000" cy="727586"/>
          </a:xfrm>
        </p:grpSpPr>
        <p:sp>
          <p:nvSpPr>
            <p:cNvPr id="17" name="Dikdörtgen 16">
              <a:extLst>
                <a:ext uri="{FF2B5EF4-FFF2-40B4-BE49-F238E27FC236}">
                  <a16:creationId xmlns:a16="http://schemas.microsoft.com/office/drawing/2014/main" id="{CF7AC5AF-3CC2-4AD9-861A-D9B7E3D5AC27}"/>
                </a:ext>
              </a:extLst>
            </p:cNvPr>
            <p:cNvSpPr/>
            <p:nvPr/>
          </p:nvSpPr>
          <p:spPr>
            <a:xfrm>
              <a:off x="4655574" y="1280101"/>
              <a:ext cx="78447" cy="727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39F93E-51F2-4F22-A235-50F9FBB6551E}"/>
                </a:ext>
              </a:extLst>
            </p:cNvPr>
            <p:cNvSpPr/>
            <p:nvPr/>
          </p:nvSpPr>
          <p:spPr>
            <a:xfrm>
              <a:off x="4460797" y="1412966"/>
              <a:ext cx="468000" cy="468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latin typeface="Arial Black" panose="020B0A04020102020204" pitchFamily="34" charset="0"/>
                </a:rPr>
                <a:t>2</a:t>
              </a:r>
            </a:p>
          </p:txBody>
        </p:sp>
      </p:grpSp>
      <p:grpSp>
        <p:nvGrpSpPr>
          <p:cNvPr id="35" name="Grup 34">
            <a:extLst>
              <a:ext uri="{FF2B5EF4-FFF2-40B4-BE49-F238E27FC236}">
                <a16:creationId xmlns:a16="http://schemas.microsoft.com/office/drawing/2014/main" id="{04F50D15-F773-4627-A006-78E4A6C4AF83}"/>
              </a:ext>
            </a:extLst>
          </p:cNvPr>
          <p:cNvGrpSpPr/>
          <p:nvPr/>
        </p:nvGrpSpPr>
        <p:grpSpPr>
          <a:xfrm>
            <a:off x="7365064" y="1648401"/>
            <a:ext cx="468000" cy="727586"/>
            <a:chOff x="7263204" y="1280101"/>
            <a:chExt cx="468000" cy="727586"/>
          </a:xfrm>
        </p:grpSpPr>
        <p:sp>
          <p:nvSpPr>
            <p:cNvPr id="11" name="Dikdörtgen 10">
              <a:extLst>
                <a:ext uri="{FF2B5EF4-FFF2-40B4-BE49-F238E27FC236}">
                  <a16:creationId xmlns:a16="http://schemas.microsoft.com/office/drawing/2014/main" id="{2BBB8A99-A7D9-4A86-9A85-966F7B6920CA}"/>
                </a:ext>
              </a:extLst>
            </p:cNvPr>
            <p:cNvSpPr/>
            <p:nvPr/>
          </p:nvSpPr>
          <p:spPr>
            <a:xfrm>
              <a:off x="7457981" y="1280101"/>
              <a:ext cx="78447" cy="727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0B91D3F-91D1-4992-A02C-9A3044E4A409}"/>
                </a:ext>
              </a:extLst>
            </p:cNvPr>
            <p:cNvSpPr/>
            <p:nvPr/>
          </p:nvSpPr>
          <p:spPr>
            <a:xfrm>
              <a:off x="7263204" y="1422972"/>
              <a:ext cx="468000" cy="468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latin typeface="Arial Black" panose="020B0A04020102020204" pitchFamily="34" charset="0"/>
                </a:rPr>
                <a:t>3</a:t>
              </a:r>
            </a:p>
          </p:txBody>
        </p:sp>
      </p:grpSp>
      <p:grpSp>
        <p:nvGrpSpPr>
          <p:cNvPr id="36" name="Grup 35">
            <a:extLst>
              <a:ext uri="{FF2B5EF4-FFF2-40B4-BE49-F238E27FC236}">
                <a16:creationId xmlns:a16="http://schemas.microsoft.com/office/drawing/2014/main" id="{031D4F46-8C00-4FBA-A08B-51BC667CA1DF}"/>
              </a:ext>
            </a:extLst>
          </p:cNvPr>
          <p:cNvGrpSpPr/>
          <p:nvPr/>
        </p:nvGrpSpPr>
        <p:grpSpPr>
          <a:xfrm>
            <a:off x="9600589" y="1661479"/>
            <a:ext cx="468000" cy="727586"/>
            <a:chOff x="10183280" y="1280101"/>
            <a:chExt cx="468000" cy="727586"/>
          </a:xfrm>
        </p:grpSpPr>
        <p:sp>
          <p:nvSpPr>
            <p:cNvPr id="19" name="Dikdörtgen 18">
              <a:extLst>
                <a:ext uri="{FF2B5EF4-FFF2-40B4-BE49-F238E27FC236}">
                  <a16:creationId xmlns:a16="http://schemas.microsoft.com/office/drawing/2014/main" id="{980C8168-81B1-4359-B4A8-E4EFAE83B640}"/>
                </a:ext>
              </a:extLst>
            </p:cNvPr>
            <p:cNvSpPr/>
            <p:nvPr/>
          </p:nvSpPr>
          <p:spPr>
            <a:xfrm>
              <a:off x="10377948" y="1280101"/>
              <a:ext cx="78447" cy="727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5D6793F-EDD9-4CC5-B24D-6543AC1F333E}"/>
                </a:ext>
              </a:extLst>
            </p:cNvPr>
            <p:cNvSpPr/>
            <p:nvPr/>
          </p:nvSpPr>
          <p:spPr>
            <a:xfrm>
              <a:off x="10183280" y="1428566"/>
              <a:ext cx="468000" cy="468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latin typeface="Arial Black" panose="020B0A04020102020204" pitchFamily="34" charset="0"/>
                </a:rPr>
                <a:t>4</a:t>
              </a:r>
            </a:p>
          </p:txBody>
        </p:sp>
      </p:grpSp>
      <p:graphicFrame>
        <p:nvGraphicFramePr>
          <p:cNvPr id="37" name="Tablo 36">
            <a:extLst>
              <a:ext uri="{FF2B5EF4-FFF2-40B4-BE49-F238E27FC236}">
                <a16:creationId xmlns:a16="http://schemas.microsoft.com/office/drawing/2014/main" id="{40317B58-672D-4A55-B6C4-C7ED4D659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885249"/>
              </p:ext>
            </p:extLst>
          </p:nvPr>
        </p:nvGraphicFramePr>
        <p:xfrm>
          <a:off x="2473874" y="4768067"/>
          <a:ext cx="955688" cy="59558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631306">
                  <a:extLst>
                    <a:ext uri="{9D8B030D-6E8A-4147-A177-3AD203B41FA5}">
                      <a16:colId xmlns:a16="http://schemas.microsoft.com/office/drawing/2014/main" val="14768092"/>
                    </a:ext>
                  </a:extLst>
                </a:gridCol>
                <a:gridCol w="324382">
                  <a:extLst>
                    <a:ext uri="{9D8B030D-6E8A-4147-A177-3AD203B41FA5}">
                      <a16:colId xmlns:a16="http://schemas.microsoft.com/office/drawing/2014/main" val="3747092963"/>
                    </a:ext>
                  </a:extLst>
                </a:gridCol>
              </a:tblGrid>
              <a:tr h="297793">
                <a:tc>
                  <a:txBody>
                    <a:bodyPr/>
                    <a:lstStyle/>
                    <a:p>
                      <a:pPr algn="r"/>
                      <a:r>
                        <a:rPr lang="tr-TR" sz="1000" b="0" dirty="0"/>
                        <a:t>elma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905275"/>
                  </a:ext>
                </a:extLst>
              </a:tr>
              <a:tr h="297793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tr-T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armut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7109644"/>
                  </a:ext>
                </a:extLst>
              </a:tr>
            </a:tbl>
          </a:graphicData>
        </a:graphic>
      </p:graphicFrame>
      <p:graphicFrame>
        <p:nvGraphicFramePr>
          <p:cNvPr id="39" name="Tablo 38">
            <a:extLst>
              <a:ext uri="{FF2B5EF4-FFF2-40B4-BE49-F238E27FC236}">
                <a16:creationId xmlns:a16="http://schemas.microsoft.com/office/drawing/2014/main" id="{DD96117B-6FDB-4E9E-865F-250FA67F4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232123"/>
              </p:ext>
            </p:extLst>
          </p:nvPr>
        </p:nvGraphicFramePr>
        <p:xfrm>
          <a:off x="4871936" y="4782466"/>
          <a:ext cx="955688" cy="59558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631306">
                  <a:extLst>
                    <a:ext uri="{9D8B030D-6E8A-4147-A177-3AD203B41FA5}">
                      <a16:colId xmlns:a16="http://schemas.microsoft.com/office/drawing/2014/main" val="14768092"/>
                    </a:ext>
                  </a:extLst>
                </a:gridCol>
                <a:gridCol w="324382">
                  <a:extLst>
                    <a:ext uri="{9D8B030D-6E8A-4147-A177-3AD203B41FA5}">
                      <a16:colId xmlns:a16="http://schemas.microsoft.com/office/drawing/2014/main" val="3747092963"/>
                    </a:ext>
                  </a:extLst>
                </a:gridCol>
              </a:tblGrid>
              <a:tr h="297793">
                <a:tc>
                  <a:txBody>
                    <a:bodyPr/>
                    <a:lstStyle/>
                    <a:p>
                      <a:pPr algn="r"/>
                      <a:r>
                        <a:rPr lang="tr-TR" sz="1000" b="0" dirty="0"/>
                        <a:t>elma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905275"/>
                  </a:ext>
                </a:extLst>
              </a:tr>
              <a:tr h="297793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tr-T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armut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7109644"/>
                  </a:ext>
                </a:extLst>
              </a:tr>
            </a:tbl>
          </a:graphicData>
        </a:graphic>
      </p:graphicFrame>
      <p:graphicFrame>
        <p:nvGraphicFramePr>
          <p:cNvPr id="40" name="Tablo 39">
            <a:extLst>
              <a:ext uri="{FF2B5EF4-FFF2-40B4-BE49-F238E27FC236}">
                <a16:creationId xmlns:a16="http://schemas.microsoft.com/office/drawing/2014/main" id="{D61CC907-5904-49E4-B370-C600B8A6B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116835"/>
              </p:ext>
            </p:extLst>
          </p:nvPr>
        </p:nvGraphicFramePr>
        <p:xfrm>
          <a:off x="4868753" y="5383822"/>
          <a:ext cx="955688" cy="59558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631306">
                  <a:extLst>
                    <a:ext uri="{9D8B030D-6E8A-4147-A177-3AD203B41FA5}">
                      <a16:colId xmlns:a16="http://schemas.microsoft.com/office/drawing/2014/main" val="14768092"/>
                    </a:ext>
                  </a:extLst>
                </a:gridCol>
                <a:gridCol w="324382">
                  <a:extLst>
                    <a:ext uri="{9D8B030D-6E8A-4147-A177-3AD203B41FA5}">
                      <a16:colId xmlns:a16="http://schemas.microsoft.com/office/drawing/2014/main" val="3747092963"/>
                    </a:ext>
                  </a:extLst>
                </a:gridCol>
              </a:tblGrid>
              <a:tr h="297793">
                <a:tc>
                  <a:txBody>
                    <a:bodyPr/>
                    <a:lstStyle/>
                    <a:p>
                      <a:pPr algn="r"/>
                      <a:r>
                        <a:rPr lang="tr-TR" sz="1000" b="0" dirty="0"/>
                        <a:t>nar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905275"/>
                  </a:ext>
                </a:extLst>
              </a:tr>
              <a:tr h="297793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tr-T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kiraz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7109644"/>
                  </a:ext>
                </a:extLst>
              </a:tr>
            </a:tbl>
          </a:graphicData>
        </a:graphic>
      </p:graphicFrame>
      <p:graphicFrame>
        <p:nvGraphicFramePr>
          <p:cNvPr id="41" name="Tablo 40">
            <a:extLst>
              <a:ext uri="{FF2B5EF4-FFF2-40B4-BE49-F238E27FC236}">
                <a16:creationId xmlns:a16="http://schemas.microsoft.com/office/drawing/2014/main" id="{3BC4A6C3-B864-456F-BA3F-18FF059DA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881257"/>
              </p:ext>
            </p:extLst>
          </p:nvPr>
        </p:nvGraphicFramePr>
        <p:xfrm>
          <a:off x="7177929" y="4725692"/>
          <a:ext cx="955688" cy="59558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631306">
                  <a:extLst>
                    <a:ext uri="{9D8B030D-6E8A-4147-A177-3AD203B41FA5}">
                      <a16:colId xmlns:a16="http://schemas.microsoft.com/office/drawing/2014/main" val="14768092"/>
                    </a:ext>
                  </a:extLst>
                </a:gridCol>
                <a:gridCol w="324382">
                  <a:extLst>
                    <a:ext uri="{9D8B030D-6E8A-4147-A177-3AD203B41FA5}">
                      <a16:colId xmlns:a16="http://schemas.microsoft.com/office/drawing/2014/main" val="3747092963"/>
                    </a:ext>
                  </a:extLst>
                </a:gridCol>
              </a:tblGrid>
              <a:tr h="297793">
                <a:tc>
                  <a:txBody>
                    <a:bodyPr/>
                    <a:lstStyle/>
                    <a:p>
                      <a:pPr algn="r"/>
                      <a:r>
                        <a:rPr lang="tr-TR" sz="1000" b="0" dirty="0"/>
                        <a:t>elma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905275"/>
                  </a:ext>
                </a:extLst>
              </a:tr>
              <a:tr h="297793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tr-T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armut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7109644"/>
                  </a:ext>
                </a:extLst>
              </a:tr>
            </a:tbl>
          </a:graphicData>
        </a:graphic>
      </p:graphicFrame>
      <p:graphicFrame>
        <p:nvGraphicFramePr>
          <p:cNvPr id="42" name="Tablo 41">
            <a:extLst>
              <a:ext uri="{FF2B5EF4-FFF2-40B4-BE49-F238E27FC236}">
                <a16:creationId xmlns:a16="http://schemas.microsoft.com/office/drawing/2014/main" id="{74C19329-564D-4B16-80EA-4319A302E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121938"/>
              </p:ext>
            </p:extLst>
          </p:nvPr>
        </p:nvGraphicFramePr>
        <p:xfrm>
          <a:off x="7174746" y="5327048"/>
          <a:ext cx="955688" cy="59558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631306">
                  <a:extLst>
                    <a:ext uri="{9D8B030D-6E8A-4147-A177-3AD203B41FA5}">
                      <a16:colId xmlns:a16="http://schemas.microsoft.com/office/drawing/2014/main" val="14768092"/>
                    </a:ext>
                  </a:extLst>
                </a:gridCol>
                <a:gridCol w="324382">
                  <a:extLst>
                    <a:ext uri="{9D8B030D-6E8A-4147-A177-3AD203B41FA5}">
                      <a16:colId xmlns:a16="http://schemas.microsoft.com/office/drawing/2014/main" val="3747092963"/>
                    </a:ext>
                  </a:extLst>
                </a:gridCol>
              </a:tblGrid>
              <a:tr h="297793">
                <a:tc>
                  <a:txBody>
                    <a:bodyPr/>
                    <a:lstStyle/>
                    <a:p>
                      <a:pPr algn="r"/>
                      <a:r>
                        <a:rPr lang="tr-TR" sz="1000" b="0" dirty="0"/>
                        <a:t>nar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905275"/>
                  </a:ext>
                </a:extLst>
              </a:tr>
              <a:tr h="297793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tr-T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kiraz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7109644"/>
                  </a:ext>
                </a:extLst>
              </a:tr>
            </a:tbl>
          </a:graphicData>
        </a:graphic>
      </p:graphicFrame>
      <p:graphicFrame>
        <p:nvGraphicFramePr>
          <p:cNvPr id="38" name="Tablo 37">
            <a:extLst>
              <a:ext uri="{FF2B5EF4-FFF2-40B4-BE49-F238E27FC236}">
                <a16:creationId xmlns:a16="http://schemas.microsoft.com/office/drawing/2014/main" id="{48BAF3BB-5097-4C75-B883-133C7CDF5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579791"/>
              </p:ext>
            </p:extLst>
          </p:nvPr>
        </p:nvGraphicFramePr>
        <p:xfrm>
          <a:off x="7177929" y="5922634"/>
          <a:ext cx="955688" cy="297793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631306">
                  <a:extLst>
                    <a:ext uri="{9D8B030D-6E8A-4147-A177-3AD203B41FA5}">
                      <a16:colId xmlns:a16="http://schemas.microsoft.com/office/drawing/2014/main" val="3822404510"/>
                    </a:ext>
                  </a:extLst>
                </a:gridCol>
                <a:gridCol w="324382">
                  <a:extLst>
                    <a:ext uri="{9D8B030D-6E8A-4147-A177-3AD203B41FA5}">
                      <a16:colId xmlns:a16="http://schemas.microsoft.com/office/drawing/2014/main" val="3737401709"/>
                    </a:ext>
                  </a:extLst>
                </a:gridCol>
              </a:tblGrid>
              <a:tr h="297793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tr-T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portakal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4518308"/>
                  </a:ext>
                </a:extLst>
              </a:tr>
            </a:tbl>
          </a:graphicData>
        </a:graphic>
      </p:graphicFrame>
      <p:cxnSp>
        <p:nvCxnSpPr>
          <p:cNvPr id="45" name="Düz Ok Bağlayıcısı 44">
            <a:extLst>
              <a:ext uri="{FF2B5EF4-FFF2-40B4-BE49-F238E27FC236}">
                <a16:creationId xmlns:a16="http://schemas.microsoft.com/office/drawing/2014/main" id="{2E7C9E9A-E48A-4E5D-8071-89FB5217B3EA}"/>
              </a:ext>
            </a:extLst>
          </p:cNvPr>
          <p:cNvCxnSpPr>
            <a:cxnSpLocks/>
            <a:stCxn id="21" idx="2"/>
            <a:endCxn id="37" idx="0"/>
          </p:cNvCxnSpPr>
          <p:nvPr/>
        </p:nvCxnSpPr>
        <p:spPr>
          <a:xfrm flipH="1">
            <a:off x="2951718" y="3182355"/>
            <a:ext cx="17526" cy="15857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8" name="Düz Ok Bağlayıcısı 47">
            <a:extLst>
              <a:ext uri="{FF2B5EF4-FFF2-40B4-BE49-F238E27FC236}">
                <a16:creationId xmlns:a16="http://schemas.microsoft.com/office/drawing/2014/main" id="{EC8A4613-DD3B-40AB-9DEB-678AC6934F97}"/>
              </a:ext>
            </a:extLst>
          </p:cNvPr>
          <p:cNvCxnSpPr>
            <a:cxnSpLocks/>
            <a:stCxn id="25" idx="2"/>
            <a:endCxn id="39" idx="0"/>
          </p:cNvCxnSpPr>
          <p:nvPr/>
        </p:nvCxnSpPr>
        <p:spPr>
          <a:xfrm flipH="1">
            <a:off x="5349780" y="3777790"/>
            <a:ext cx="1" cy="10046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Düz Ok Bağlayıcısı 50">
            <a:extLst>
              <a:ext uri="{FF2B5EF4-FFF2-40B4-BE49-F238E27FC236}">
                <a16:creationId xmlns:a16="http://schemas.microsoft.com/office/drawing/2014/main" id="{F42C65C5-B53A-47DE-B615-823CBBAC79B9}"/>
              </a:ext>
            </a:extLst>
          </p:cNvPr>
          <p:cNvCxnSpPr>
            <a:cxnSpLocks/>
            <a:stCxn id="28" idx="2"/>
            <a:endCxn id="41" idx="0"/>
          </p:cNvCxnSpPr>
          <p:nvPr/>
        </p:nvCxnSpPr>
        <p:spPr>
          <a:xfrm>
            <a:off x="7655021" y="4373378"/>
            <a:ext cx="752" cy="3523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0" name="Dikdörtgen 59">
            <a:extLst>
              <a:ext uri="{FF2B5EF4-FFF2-40B4-BE49-F238E27FC236}">
                <a16:creationId xmlns:a16="http://schemas.microsoft.com/office/drawing/2014/main" id="{69799E5D-1EFD-4294-82BA-2B49DFC56657}"/>
              </a:ext>
            </a:extLst>
          </p:cNvPr>
          <p:cNvSpPr/>
          <p:nvPr/>
        </p:nvSpPr>
        <p:spPr>
          <a:xfrm>
            <a:off x="622330" y="2879039"/>
            <a:ext cx="15311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b="1" dirty="0" err="1">
                <a:solidFill>
                  <a:srgbClr val="404041"/>
                </a:solidFill>
                <a:latin typeface="Roboto"/>
              </a:rPr>
              <a:t>Unbounded</a:t>
            </a:r>
            <a:r>
              <a:rPr lang="tr-TR" b="1" dirty="0">
                <a:solidFill>
                  <a:srgbClr val="404041"/>
                </a:solidFill>
                <a:latin typeface="Roboto"/>
              </a:rPr>
              <a:t> </a:t>
            </a:r>
            <a:br>
              <a:rPr lang="tr-TR" b="1" dirty="0">
                <a:solidFill>
                  <a:srgbClr val="404041"/>
                </a:solidFill>
                <a:latin typeface="Roboto"/>
              </a:rPr>
            </a:br>
            <a:r>
              <a:rPr lang="tr-TR" b="1" dirty="0" err="1">
                <a:solidFill>
                  <a:srgbClr val="404041"/>
                </a:solidFill>
                <a:latin typeface="Roboto"/>
              </a:rPr>
              <a:t>Table</a:t>
            </a:r>
            <a:endParaRPr lang="tr-TR" b="1" dirty="0"/>
          </a:p>
        </p:txBody>
      </p:sp>
      <p:sp>
        <p:nvSpPr>
          <p:cNvPr id="61" name="Dikdörtgen 60">
            <a:extLst>
              <a:ext uri="{FF2B5EF4-FFF2-40B4-BE49-F238E27FC236}">
                <a16:creationId xmlns:a16="http://schemas.microsoft.com/office/drawing/2014/main" id="{4E3A55CE-8B08-461D-91F3-EE199A90E931}"/>
              </a:ext>
            </a:extLst>
          </p:cNvPr>
          <p:cNvSpPr/>
          <p:nvPr/>
        </p:nvSpPr>
        <p:spPr>
          <a:xfrm>
            <a:off x="949163" y="4757093"/>
            <a:ext cx="9541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b="1" dirty="0" err="1">
                <a:solidFill>
                  <a:srgbClr val="404041"/>
                </a:solidFill>
                <a:latin typeface="Roboto"/>
              </a:rPr>
              <a:t>Result</a:t>
            </a:r>
            <a:r>
              <a:rPr lang="tr-TR" b="1" dirty="0">
                <a:solidFill>
                  <a:srgbClr val="404041"/>
                </a:solidFill>
                <a:latin typeface="Roboto"/>
              </a:rPr>
              <a:t> </a:t>
            </a:r>
            <a:br>
              <a:rPr lang="tr-TR" b="1" dirty="0">
                <a:solidFill>
                  <a:srgbClr val="404041"/>
                </a:solidFill>
                <a:latin typeface="Roboto"/>
              </a:rPr>
            </a:br>
            <a:r>
              <a:rPr lang="tr-TR" b="1" dirty="0" err="1">
                <a:solidFill>
                  <a:srgbClr val="404041"/>
                </a:solidFill>
                <a:latin typeface="Roboto"/>
              </a:rPr>
              <a:t>Table</a:t>
            </a:r>
            <a:endParaRPr lang="tr-TR" b="1" dirty="0"/>
          </a:p>
        </p:txBody>
      </p:sp>
      <p:grpSp>
        <p:nvGrpSpPr>
          <p:cNvPr id="63" name="Grup 62">
            <a:extLst>
              <a:ext uri="{FF2B5EF4-FFF2-40B4-BE49-F238E27FC236}">
                <a16:creationId xmlns:a16="http://schemas.microsoft.com/office/drawing/2014/main" id="{72174568-4742-4FE9-97E0-49F9B879544E}"/>
              </a:ext>
            </a:extLst>
          </p:cNvPr>
          <p:cNvGrpSpPr/>
          <p:nvPr/>
        </p:nvGrpSpPr>
        <p:grpSpPr>
          <a:xfrm>
            <a:off x="2437088" y="4174022"/>
            <a:ext cx="7776779" cy="646331"/>
            <a:chOff x="2030688" y="3805722"/>
            <a:chExt cx="7776779" cy="646331"/>
          </a:xfrm>
        </p:grpSpPr>
        <p:cxnSp>
          <p:nvCxnSpPr>
            <p:cNvPr id="44" name="Düz Bağlayıcı 43">
              <a:extLst>
                <a:ext uri="{FF2B5EF4-FFF2-40B4-BE49-F238E27FC236}">
                  <a16:creationId xmlns:a16="http://schemas.microsoft.com/office/drawing/2014/main" id="{E50EE9B6-6337-4CA2-A609-7E2E0BDD19F9}"/>
                </a:ext>
              </a:extLst>
            </p:cNvPr>
            <p:cNvCxnSpPr>
              <a:cxnSpLocks/>
            </p:cNvCxnSpPr>
            <p:nvPr/>
          </p:nvCxnSpPr>
          <p:spPr>
            <a:xfrm>
              <a:off x="2030688" y="4128888"/>
              <a:ext cx="6214936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2" name="Dikdörtgen 61">
              <a:extLst>
                <a:ext uri="{FF2B5EF4-FFF2-40B4-BE49-F238E27FC236}">
                  <a16:creationId xmlns:a16="http://schemas.microsoft.com/office/drawing/2014/main" id="{25DC5D04-14E3-4CA7-8D8D-130B84B635D7}"/>
                </a:ext>
              </a:extLst>
            </p:cNvPr>
            <p:cNvSpPr/>
            <p:nvPr/>
          </p:nvSpPr>
          <p:spPr>
            <a:xfrm>
              <a:off x="8344566" y="3805722"/>
              <a:ext cx="146290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r-TR" b="1" dirty="0" err="1">
                  <a:solidFill>
                    <a:srgbClr val="ED7D31"/>
                  </a:solidFill>
                  <a:latin typeface="Roboto"/>
                </a:rPr>
                <a:t>Wordcount</a:t>
              </a:r>
              <a:r>
                <a:rPr lang="tr-TR" b="1" dirty="0">
                  <a:solidFill>
                    <a:srgbClr val="ED7D31"/>
                  </a:solidFill>
                  <a:latin typeface="Roboto"/>
                </a:rPr>
                <a:t> </a:t>
              </a:r>
              <a:br>
                <a:rPr lang="tr-TR" b="1" dirty="0">
                  <a:solidFill>
                    <a:srgbClr val="ED7D31"/>
                  </a:solidFill>
                  <a:latin typeface="Roboto"/>
                </a:rPr>
              </a:br>
              <a:r>
                <a:rPr lang="tr-TR" b="1" dirty="0">
                  <a:solidFill>
                    <a:srgbClr val="ED7D31"/>
                  </a:solidFill>
                  <a:latin typeface="Roboto"/>
                </a:rPr>
                <a:t>Query</a:t>
              </a:r>
              <a:endParaRPr lang="tr-TR" b="1" dirty="0">
                <a:solidFill>
                  <a:srgbClr val="ED7D3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530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22" grpId="0"/>
      <p:bldP spid="29" grpId="0"/>
      <p:bldP spid="60" grpId="0"/>
      <p:bldP spid="6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4074150" y="188099"/>
            <a:ext cx="4043699" cy="675975"/>
          </a:xfrm>
        </p:spPr>
        <p:txBody>
          <a:bodyPr>
            <a:norm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Kaynaklar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17" name="Dikdörtgen 16"/>
          <p:cNvSpPr/>
          <p:nvPr/>
        </p:nvSpPr>
        <p:spPr>
          <a:xfrm>
            <a:off x="1155450" y="1089061"/>
            <a:ext cx="2366682" cy="470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04041"/>
                </a:solidFill>
                <a:latin typeface="Roboto"/>
              </a:rPr>
              <a:t>File </a:t>
            </a:r>
            <a:r>
              <a:rPr lang="tr-TR" sz="2400" b="1" dirty="0" err="1">
                <a:solidFill>
                  <a:srgbClr val="404041"/>
                </a:solidFill>
                <a:latin typeface="Roboto"/>
              </a:rPr>
              <a:t>source</a:t>
            </a:r>
            <a:r>
              <a:rPr lang="tr-TR" sz="2400" b="1" dirty="0">
                <a:solidFill>
                  <a:srgbClr val="404041"/>
                </a:solidFill>
                <a:latin typeface="Roboto"/>
              </a:rPr>
              <a:t> </a:t>
            </a:r>
            <a:endParaRPr lang="tr-TR" sz="2400" dirty="0">
              <a:solidFill>
                <a:srgbClr val="404041"/>
              </a:solidFill>
              <a:latin typeface="Roboto"/>
            </a:endParaRPr>
          </a:p>
        </p:txBody>
      </p:sp>
      <p:sp>
        <p:nvSpPr>
          <p:cNvPr id="2" name="Akış Çizelgesi: Çok Sayıda Belge 1">
            <a:extLst>
              <a:ext uri="{FF2B5EF4-FFF2-40B4-BE49-F238E27FC236}">
                <a16:creationId xmlns:a16="http://schemas.microsoft.com/office/drawing/2014/main" id="{E7089AF7-0FA9-4047-A6D3-721D84032E08}"/>
              </a:ext>
            </a:extLst>
          </p:cNvPr>
          <p:cNvSpPr/>
          <p:nvPr/>
        </p:nvSpPr>
        <p:spPr>
          <a:xfrm>
            <a:off x="1582782" y="2096468"/>
            <a:ext cx="1344705" cy="802254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FE4C4DD4-321E-4D67-8DF5-51A8CD1D1471}"/>
              </a:ext>
            </a:extLst>
          </p:cNvPr>
          <p:cNvSpPr/>
          <p:nvPr/>
        </p:nvSpPr>
        <p:spPr>
          <a:xfrm>
            <a:off x="1043725" y="3719156"/>
            <a:ext cx="2653552" cy="470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04041"/>
                </a:solidFill>
                <a:latin typeface="Roboto"/>
              </a:rPr>
              <a:t>Kafka </a:t>
            </a:r>
            <a:r>
              <a:rPr lang="tr-TR" sz="2400" b="1" dirty="0" err="1">
                <a:solidFill>
                  <a:srgbClr val="404041"/>
                </a:solidFill>
                <a:latin typeface="Roboto"/>
              </a:rPr>
              <a:t>source</a:t>
            </a:r>
            <a:endParaRPr lang="tr-TR" sz="2400" dirty="0">
              <a:solidFill>
                <a:srgbClr val="404041"/>
              </a:solidFill>
              <a:latin typeface="Roboto"/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DA2D2AB7-E867-4C53-8320-EBE8643929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13" y="4222287"/>
            <a:ext cx="2292477" cy="1273982"/>
          </a:xfrm>
          <a:prstGeom prst="rect">
            <a:avLst/>
          </a:prstGeom>
        </p:spPr>
      </p:pic>
      <p:sp>
        <p:nvSpPr>
          <p:cNvPr id="22" name="Dikdörtgen 21">
            <a:extLst>
              <a:ext uri="{FF2B5EF4-FFF2-40B4-BE49-F238E27FC236}">
                <a16:creationId xmlns:a16="http://schemas.microsoft.com/office/drawing/2014/main" id="{B1AC57E5-F5A1-4BD5-B54D-7799008D35B9}"/>
              </a:ext>
            </a:extLst>
          </p:cNvPr>
          <p:cNvSpPr/>
          <p:nvPr/>
        </p:nvSpPr>
        <p:spPr>
          <a:xfrm>
            <a:off x="6683496" y="992683"/>
            <a:ext cx="2653552" cy="470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sz="2400" b="1" dirty="0" err="1">
                <a:solidFill>
                  <a:srgbClr val="404041"/>
                </a:solidFill>
                <a:latin typeface="Roboto"/>
              </a:rPr>
              <a:t>Socket</a:t>
            </a:r>
            <a:r>
              <a:rPr lang="tr-TR" sz="2400" b="1" dirty="0">
                <a:solidFill>
                  <a:srgbClr val="404041"/>
                </a:solidFill>
                <a:latin typeface="Roboto"/>
              </a:rPr>
              <a:t> </a:t>
            </a:r>
            <a:r>
              <a:rPr lang="tr-TR" sz="2400" b="1" dirty="0" err="1">
                <a:solidFill>
                  <a:srgbClr val="404041"/>
                </a:solidFill>
                <a:latin typeface="Roboto"/>
              </a:rPr>
              <a:t>source</a:t>
            </a:r>
            <a:endParaRPr lang="tr-TR" sz="2400" dirty="0">
              <a:solidFill>
                <a:srgbClr val="404041"/>
              </a:solidFill>
              <a:latin typeface="Roboto"/>
            </a:endParaRPr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BFEE68BD-F197-467D-AC82-0058091D4464}"/>
              </a:ext>
            </a:extLst>
          </p:cNvPr>
          <p:cNvSpPr/>
          <p:nvPr/>
        </p:nvSpPr>
        <p:spPr>
          <a:xfrm>
            <a:off x="6683496" y="3600523"/>
            <a:ext cx="2653552" cy="470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04041"/>
                </a:solidFill>
                <a:latin typeface="Roboto"/>
              </a:rPr>
              <a:t>Rate </a:t>
            </a:r>
            <a:r>
              <a:rPr lang="tr-TR" sz="2400" b="1" dirty="0" err="1">
                <a:solidFill>
                  <a:srgbClr val="404041"/>
                </a:solidFill>
                <a:latin typeface="Roboto"/>
              </a:rPr>
              <a:t>source</a:t>
            </a:r>
            <a:endParaRPr lang="tr-TR" sz="2400" dirty="0">
              <a:solidFill>
                <a:srgbClr val="404041"/>
              </a:solidFill>
              <a:latin typeface="Roboto"/>
            </a:endParaRPr>
          </a:p>
        </p:txBody>
      </p:sp>
      <p:pic>
        <p:nvPicPr>
          <p:cNvPr id="24" name="Resim 23">
            <a:extLst>
              <a:ext uri="{FF2B5EF4-FFF2-40B4-BE49-F238E27FC236}">
                <a16:creationId xmlns:a16="http://schemas.microsoft.com/office/drawing/2014/main" id="{D24A12E1-C7D8-4907-BBFD-C771E2D98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24" y="1653331"/>
            <a:ext cx="1683457" cy="1440423"/>
          </a:xfrm>
          <a:prstGeom prst="rect">
            <a:avLst/>
          </a:prstGeom>
        </p:spPr>
      </p:pic>
      <p:pic>
        <p:nvPicPr>
          <p:cNvPr id="26" name="Resim 25">
            <a:extLst>
              <a:ext uri="{FF2B5EF4-FFF2-40B4-BE49-F238E27FC236}">
                <a16:creationId xmlns:a16="http://schemas.microsoft.com/office/drawing/2014/main" id="{9E602BA0-9D5A-44E3-9CF4-4C17A7E00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08" y="4242781"/>
            <a:ext cx="1590927" cy="1304223"/>
          </a:xfrm>
          <a:prstGeom prst="rect">
            <a:avLst/>
          </a:prstGeom>
        </p:spPr>
      </p:pic>
      <p:sp>
        <p:nvSpPr>
          <p:cNvPr id="27" name="Dikdörtgen 26">
            <a:extLst>
              <a:ext uri="{FF2B5EF4-FFF2-40B4-BE49-F238E27FC236}">
                <a16:creationId xmlns:a16="http://schemas.microsoft.com/office/drawing/2014/main" id="{9ECD9696-FEDB-40C9-927D-5390929DEB91}"/>
              </a:ext>
            </a:extLst>
          </p:cNvPr>
          <p:cNvSpPr/>
          <p:nvPr/>
        </p:nvSpPr>
        <p:spPr>
          <a:xfrm>
            <a:off x="2993216" y="2147881"/>
            <a:ext cx="1874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err="1">
                <a:latin typeface="Consolas" panose="020B0609020204030204" pitchFamily="49" charset="0"/>
              </a:rPr>
              <a:t>text</a:t>
            </a:r>
            <a:r>
              <a:rPr lang="fr-FR" sz="1400" dirty="0">
                <a:latin typeface="Consolas" panose="020B0609020204030204" pitchFamily="49" charset="0"/>
              </a:rPr>
              <a:t>, csv, </a:t>
            </a:r>
            <a:r>
              <a:rPr lang="fr-FR" sz="1400" dirty="0" err="1">
                <a:latin typeface="Consolas" panose="020B0609020204030204" pitchFamily="49" charset="0"/>
              </a:rPr>
              <a:t>json</a:t>
            </a:r>
            <a:r>
              <a:rPr lang="fr-FR" sz="1400" dirty="0">
                <a:latin typeface="Consolas" panose="020B0609020204030204" pitchFamily="49" charset="0"/>
              </a:rPr>
              <a:t>, </a:t>
            </a:r>
            <a:endParaRPr lang="tr-TR" sz="1400" dirty="0">
              <a:latin typeface="Consolas" panose="020B0609020204030204" pitchFamily="49" charset="0"/>
            </a:endParaRPr>
          </a:p>
          <a:p>
            <a:r>
              <a:rPr lang="fr-FR" sz="1400" dirty="0" err="1">
                <a:latin typeface="Consolas" panose="020B0609020204030204" pitchFamily="49" charset="0"/>
              </a:rPr>
              <a:t>orc</a:t>
            </a:r>
            <a:r>
              <a:rPr lang="fr-FR" sz="1400" dirty="0">
                <a:latin typeface="Consolas" panose="020B0609020204030204" pitchFamily="49" charset="0"/>
              </a:rPr>
              <a:t>, parquet</a:t>
            </a:r>
            <a:endParaRPr lang="tr-TR" sz="1400" dirty="0">
              <a:latin typeface="Consolas" panose="020B0609020204030204" pitchFamily="49" charset="0"/>
            </a:endParaRPr>
          </a:p>
        </p:txBody>
      </p:sp>
      <p:sp>
        <p:nvSpPr>
          <p:cNvPr id="28" name="Dikdörtgen 27">
            <a:extLst>
              <a:ext uri="{FF2B5EF4-FFF2-40B4-BE49-F238E27FC236}">
                <a16:creationId xmlns:a16="http://schemas.microsoft.com/office/drawing/2014/main" id="{6E6111BE-5608-46BC-BE04-E7D06BF9E534}"/>
              </a:ext>
            </a:extLst>
          </p:cNvPr>
          <p:cNvSpPr/>
          <p:nvPr/>
        </p:nvSpPr>
        <p:spPr>
          <a:xfrm>
            <a:off x="3616773" y="4525560"/>
            <a:ext cx="18742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Kafka broker versions </a:t>
            </a:r>
            <a:endParaRPr lang="tr-TR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0.10.0 or higher</a:t>
            </a:r>
            <a:endParaRPr lang="tr-TR" sz="1400" dirty="0">
              <a:latin typeface="Consolas" panose="020B0609020204030204" pitchFamily="49" charset="0"/>
            </a:endParaRPr>
          </a:p>
        </p:txBody>
      </p:sp>
      <p:sp>
        <p:nvSpPr>
          <p:cNvPr id="29" name="Dikdörtgen 28">
            <a:extLst>
              <a:ext uri="{FF2B5EF4-FFF2-40B4-BE49-F238E27FC236}">
                <a16:creationId xmlns:a16="http://schemas.microsoft.com/office/drawing/2014/main" id="{6C3CE81B-3568-4756-88AF-73CD4CEB04A1}"/>
              </a:ext>
            </a:extLst>
          </p:cNvPr>
          <p:cNvSpPr/>
          <p:nvPr/>
        </p:nvSpPr>
        <p:spPr>
          <a:xfrm>
            <a:off x="9417049" y="1787306"/>
            <a:ext cx="217239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UTF8 text data from </a:t>
            </a:r>
            <a:endParaRPr lang="tr-TR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a socket connection</a:t>
            </a:r>
            <a:endParaRPr lang="tr-TR" sz="1400" dirty="0">
              <a:latin typeface="Consolas" panose="020B0609020204030204" pitchFamily="49" charset="0"/>
            </a:endParaRPr>
          </a:p>
          <a:p>
            <a:r>
              <a:rPr lang="tr-TR" sz="1400" dirty="0">
                <a:latin typeface="Consolas" panose="020B0609020204030204" pitchFamily="49" charset="0"/>
              </a:rPr>
              <a:t>Test amaçlı</a:t>
            </a:r>
          </a:p>
        </p:txBody>
      </p:sp>
      <p:sp>
        <p:nvSpPr>
          <p:cNvPr id="30" name="Dikdörtgen 29">
            <a:extLst>
              <a:ext uri="{FF2B5EF4-FFF2-40B4-BE49-F238E27FC236}">
                <a16:creationId xmlns:a16="http://schemas.microsoft.com/office/drawing/2014/main" id="{6FC63541-ED17-4874-9BC1-A8EF526C3271}"/>
              </a:ext>
            </a:extLst>
          </p:cNvPr>
          <p:cNvSpPr/>
          <p:nvPr/>
        </p:nvSpPr>
        <p:spPr>
          <a:xfrm>
            <a:off x="9217354" y="4222287"/>
            <a:ext cx="25717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Generates data at the specified number of rows </a:t>
            </a:r>
            <a:endParaRPr lang="tr-TR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per second, each output row contains a timestamp and value. </a:t>
            </a:r>
            <a:endParaRPr lang="tr-TR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374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 animBg="1"/>
      <p:bldP spid="21" grpId="0"/>
      <p:bldP spid="22" grpId="0"/>
      <p:bldP spid="23" grpId="0"/>
      <p:bldP spid="27" grpId="0"/>
      <p:bldP spid="28" grpId="0"/>
      <p:bldP spid="29" grpId="0"/>
      <p:bldP spid="3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B8043"/>
                  </a:solidFill>
                </a:rPr>
                <a:t>https: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</a:p>
          </p:txBody>
        </p:sp>
      </p:grpSp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4074150" y="188099"/>
            <a:ext cx="4043699" cy="675975"/>
          </a:xfrm>
        </p:spPr>
        <p:txBody>
          <a:bodyPr>
            <a:normAutofit/>
          </a:bodyPr>
          <a:lstStyle/>
          <a:p>
            <a:r>
              <a:rPr lang="tr-TR" sz="3600" b="1" dirty="0" err="1">
                <a:solidFill>
                  <a:srgbClr val="FF4D4D"/>
                </a:solidFill>
                <a:latin typeface="Roboto"/>
                <a:ea typeface="+mn-ea"/>
                <a:cs typeface="+mn-cs"/>
              </a:rPr>
              <a:t>Output</a:t>
            </a:r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 </a:t>
            </a:r>
            <a:r>
              <a:rPr lang="tr-TR" sz="3600" b="1" dirty="0" err="1">
                <a:solidFill>
                  <a:srgbClr val="FF4D4D"/>
                </a:solidFill>
                <a:latin typeface="Roboto"/>
                <a:ea typeface="+mn-ea"/>
                <a:cs typeface="+mn-cs"/>
              </a:rPr>
              <a:t>Sinks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grpSp>
        <p:nvGrpSpPr>
          <p:cNvPr id="18" name="Grup 17">
            <a:extLst>
              <a:ext uri="{FF2B5EF4-FFF2-40B4-BE49-F238E27FC236}">
                <a16:creationId xmlns:a16="http://schemas.microsoft.com/office/drawing/2014/main" id="{50979E4B-D970-45A4-9430-4CAB57B085CC}"/>
              </a:ext>
            </a:extLst>
          </p:cNvPr>
          <p:cNvGrpSpPr/>
          <p:nvPr/>
        </p:nvGrpSpPr>
        <p:grpSpPr>
          <a:xfrm>
            <a:off x="565964" y="560559"/>
            <a:ext cx="3069042" cy="1430274"/>
            <a:chOff x="1419615" y="1085623"/>
            <a:chExt cx="3069042" cy="1430274"/>
          </a:xfrm>
        </p:grpSpPr>
        <p:sp>
          <p:nvSpPr>
            <p:cNvPr id="17" name="Dikdörtgen 16"/>
            <p:cNvSpPr/>
            <p:nvPr/>
          </p:nvSpPr>
          <p:spPr>
            <a:xfrm>
              <a:off x="1446800" y="1085623"/>
              <a:ext cx="2366682" cy="470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3200"/>
                </a:lnSpc>
                <a:spcAft>
                  <a:spcPts val="600"/>
                </a:spcAft>
              </a:pPr>
              <a:r>
                <a:rPr lang="tr-TR" sz="2400" b="1" dirty="0">
                  <a:solidFill>
                    <a:srgbClr val="404041"/>
                  </a:solidFill>
                  <a:latin typeface="Roboto"/>
                </a:rPr>
                <a:t>File </a:t>
              </a:r>
              <a:r>
                <a:rPr lang="tr-TR" sz="2400" b="1" dirty="0" err="1">
                  <a:solidFill>
                    <a:srgbClr val="404041"/>
                  </a:solidFill>
                  <a:latin typeface="Roboto"/>
                </a:rPr>
                <a:t>sink</a:t>
              </a:r>
              <a:r>
                <a:rPr lang="tr-TR" sz="2400" b="1" dirty="0">
                  <a:solidFill>
                    <a:srgbClr val="404041"/>
                  </a:solidFill>
                  <a:latin typeface="Roboto"/>
                </a:rPr>
                <a:t> </a:t>
              </a:r>
              <a:endParaRPr lang="tr-TR" sz="2400" dirty="0">
                <a:solidFill>
                  <a:srgbClr val="404041"/>
                </a:solidFill>
                <a:latin typeface="Roboto"/>
              </a:endParaRPr>
            </a:p>
          </p:txBody>
        </p:sp>
        <p:sp>
          <p:nvSpPr>
            <p:cNvPr id="2" name="Akış Çizelgesi: Çok Sayıda Belge 1">
              <a:extLst>
                <a:ext uri="{FF2B5EF4-FFF2-40B4-BE49-F238E27FC236}">
                  <a16:creationId xmlns:a16="http://schemas.microsoft.com/office/drawing/2014/main" id="{E7089AF7-0FA9-4047-A6D3-721D84032E08}"/>
                </a:ext>
              </a:extLst>
            </p:cNvPr>
            <p:cNvSpPr/>
            <p:nvPr/>
          </p:nvSpPr>
          <p:spPr>
            <a:xfrm>
              <a:off x="1419615" y="1713643"/>
              <a:ext cx="1344705" cy="802254"/>
            </a:xfrm>
            <a:prstGeom prst="flowChartMultidocumen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27" name="Dikdörtgen 26">
              <a:extLst>
                <a:ext uri="{FF2B5EF4-FFF2-40B4-BE49-F238E27FC236}">
                  <a16:creationId xmlns:a16="http://schemas.microsoft.com/office/drawing/2014/main" id="{9ECD9696-FEDB-40C9-927D-5390929DEB91}"/>
                </a:ext>
              </a:extLst>
            </p:cNvPr>
            <p:cNvSpPr/>
            <p:nvPr/>
          </p:nvSpPr>
          <p:spPr>
            <a:xfrm>
              <a:off x="2912585" y="1816814"/>
              <a:ext cx="157607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r-TR" sz="1400" dirty="0">
                  <a:latin typeface="Consolas" panose="020B0609020204030204" pitchFamily="49" charset="0"/>
                </a:rPr>
                <a:t>Çıktıyı diske </a:t>
              </a:r>
            </a:p>
            <a:p>
              <a:pPr algn="ctr"/>
              <a:r>
                <a:rPr lang="tr-TR" sz="1400" dirty="0">
                  <a:latin typeface="Consolas" panose="020B0609020204030204" pitchFamily="49" charset="0"/>
                </a:rPr>
                <a:t>yazar.</a:t>
              </a:r>
            </a:p>
          </p:txBody>
        </p:sp>
      </p:grpSp>
      <p:grpSp>
        <p:nvGrpSpPr>
          <p:cNvPr id="19" name="Grup 18">
            <a:extLst>
              <a:ext uri="{FF2B5EF4-FFF2-40B4-BE49-F238E27FC236}">
                <a16:creationId xmlns:a16="http://schemas.microsoft.com/office/drawing/2014/main" id="{A6DA1086-F89E-47E1-AC91-67FAD6AB6906}"/>
              </a:ext>
            </a:extLst>
          </p:cNvPr>
          <p:cNvGrpSpPr/>
          <p:nvPr/>
        </p:nvGrpSpPr>
        <p:grpSpPr>
          <a:xfrm>
            <a:off x="565964" y="3959667"/>
            <a:ext cx="4247391" cy="1776888"/>
            <a:chOff x="1243613" y="3719381"/>
            <a:chExt cx="4247391" cy="1776888"/>
          </a:xfrm>
        </p:grpSpPr>
        <p:sp>
          <p:nvSpPr>
            <p:cNvPr id="21" name="Dikdörtgen 20">
              <a:extLst>
                <a:ext uri="{FF2B5EF4-FFF2-40B4-BE49-F238E27FC236}">
                  <a16:creationId xmlns:a16="http://schemas.microsoft.com/office/drawing/2014/main" id="{FE4C4DD4-321E-4D67-8DF5-51A8CD1D1471}"/>
                </a:ext>
              </a:extLst>
            </p:cNvPr>
            <p:cNvSpPr/>
            <p:nvPr/>
          </p:nvSpPr>
          <p:spPr>
            <a:xfrm>
              <a:off x="1264843" y="3719381"/>
              <a:ext cx="2653552" cy="470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3200"/>
                </a:lnSpc>
                <a:spcAft>
                  <a:spcPts val="600"/>
                </a:spcAft>
              </a:pPr>
              <a:r>
                <a:rPr lang="tr-TR" sz="2400" b="1" dirty="0">
                  <a:solidFill>
                    <a:srgbClr val="404041"/>
                  </a:solidFill>
                  <a:latin typeface="Roboto"/>
                </a:rPr>
                <a:t>Kafka </a:t>
              </a:r>
              <a:r>
                <a:rPr lang="tr-TR" sz="2400" b="1" dirty="0" err="1">
                  <a:solidFill>
                    <a:srgbClr val="404041"/>
                  </a:solidFill>
                  <a:latin typeface="Roboto"/>
                </a:rPr>
                <a:t>sink</a:t>
              </a:r>
              <a:endParaRPr lang="tr-TR" sz="2400" dirty="0">
                <a:solidFill>
                  <a:srgbClr val="404041"/>
                </a:solidFill>
                <a:latin typeface="Roboto"/>
              </a:endParaRPr>
            </a:p>
          </p:txBody>
        </p:sp>
        <p:pic>
          <p:nvPicPr>
            <p:cNvPr id="13" name="Resim 12">
              <a:extLst>
                <a:ext uri="{FF2B5EF4-FFF2-40B4-BE49-F238E27FC236}">
                  <a16:creationId xmlns:a16="http://schemas.microsoft.com/office/drawing/2014/main" id="{DA2D2AB7-E867-4C53-8320-EBE864392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613" y="4222287"/>
              <a:ext cx="2292477" cy="1273982"/>
            </a:xfrm>
            <a:prstGeom prst="rect">
              <a:avLst/>
            </a:prstGeom>
          </p:spPr>
        </p:pic>
        <p:sp>
          <p:nvSpPr>
            <p:cNvPr id="28" name="Dikdörtgen 27">
              <a:extLst>
                <a:ext uri="{FF2B5EF4-FFF2-40B4-BE49-F238E27FC236}">
                  <a16:creationId xmlns:a16="http://schemas.microsoft.com/office/drawing/2014/main" id="{6E6111BE-5608-46BC-BE04-E7D06BF9E534}"/>
                </a:ext>
              </a:extLst>
            </p:cNvPr>
            <p:cNvSpPr/>
            <p:nvPr/>
          </p:nvSpPr>
          <p:spPr>
            <a:xfrm>
              <a:off x="3616773" y="4525560"/>
              <a:ext cx="187423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r-TR" sz="1400" dirty="0">
                  <a:latin typeface="Consolas" panose="020B0609020204030204" pitchFamily="49" charset="0"/>
                </a:rPr>
                <a:t>Çıktıyı bir veya daha fazla Kafka </a:t>
              </a:r>
              <a:r>
                <a:rPr lang="tr-TR" sz="1400" dirty="0" err="1">
                  <a:latin typeface="Consolas" panose="020B0609020204030204" pitchFamily="49" charset="0"/>
                </a:rPr>
                <a:t>topic’e</a:t>
              </a:r>
              <a:r>
                <a:rPr lang="tr-TR" sz="1400" dirty="0">
                  <a:latin typeface="Consolas" panose="020B0609020204030204" pitchFamily="49" charset="0"/>
                </a:rPr>
                <a:t> yazar.</a:t>
              </a:r>
            </a:p>
          </p:txBody>
        </p:sp>
      </p:grpSp>
      <p:grpSp>
        <p:nvGrpSpPr>
          <p:cNvPr id="25" name="Grup 24">
            <a:extLst>
              <a:ext uri="{FF2B5EF4-FFF2-40B4-BE49-F238E27FC236}">
                <a16:creationId xmlns:a16="http://schemas.microsoft.com/office/drawing/2014/main" id="{CD4083C8-BB24-4D2C-AA13-E5044B697406}"/>
              </a:ext>
            </a:extLst>
          </p:cNvPr>
          <p:cNvGrpSpPr/>
          <p:nvPr/>
        </p:nvGrpSpPr>
        <p:grpSpPr>
          <a:xfrm>
            <a:off x="7514172" y="3353295"/>
            <a:ext cx="4648318" cy="1671238"/>
            <a:chOff x="7140815" y="3593412"/>
            <a:chExt cx="4648318" cy="1671238"/>
          </a:xfrm>
        </p:grpSpPr>
        <p:sp>
          <p:nvSpPr>
            <p:cNvPr id="23" name="Dikdörtgen 22">
              <a:extLst>
                <a:ext uri="{FF2B5EF4-FFF2-40B4-BE49-F238E27FC236}">
                  <a16:creationId xmlns:a16="http://schemas.microsoft.com/office/drawing/2014/main" id="{BFEE68BD-F197-467D-AC82-0058091D4464}"/>
                </a:ext>
              </a:extLst>
            </p:cNvPr>
            <p:cNvSpPr/>
            <p:nvPr/>
          </p:nvSpPr>
          <p:spPr>
            <a:xfrm>
              <a:off x="7140815" y="3593412"/>
              <a:ext cx="2653552" cy="470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3200"/>
                </a:lnSpc>
                <a:spcAft>
                  <a:spcPts val="600"/>
                </a:spcAft>
              </a:pPr>
              <a:r>
                <a:rPr lang="tr-TR" sz="2400" b="1" dirty="0">
                  <a:solidFill>
                    <a:srgbClr val="404041"/>
                  </a:solidFill>
                  <a:latin typeface="Roboto"/>
                </a:rPr>
                <a:t>Console </a:t>
              </a:r>
              <a:r>
                <a:rPr lang="tr-TR" sz="2400" b="1" dirty="0" err="1">
                  <a:solidFill>
                    <a:srgbClr val="404041"/>
                  </a:solidFill>
                  <a:latin typeface="Roboto"/>
                </a:rPr>
                <a:t>sink</a:t>
              </a:r>
              <a:endParaRPr lang="tr-TR" sz="2400" dirty="0">
                <a:solidFill>
                  <a:srgbClr val="404041"/>
                </a:solidFill>
                <a:latin typeface="Roboto"/>
              </a:endParaRPr>
            </a:p>
          </p:txBody>
        </p:sp>
        <p:sp>
          <p:nvSpPr>
            <p:cNvPr id="30" name="Dikdörtgen 29">
              <a:extLst>
                <a:ext uri="{FF2B5EF4-FFF2-40B4-BE49-F238E27FC236}">
                  <a16:creationId xmlns:a16="http://schemas.microsoft.com/office/drawing/2014/main" id="{6FC63541-ED17-4874-9BC1-A8EF526C3271}"/>
                </a:ext>
              </a:extLst>
            </p:cNvPr>
            <p:cNvSpPr/>
            <p:nvPr/>
          </p:nvSpPr>
          <p:spPr>
            <a:xfrm>
              <a:off x="9217354" y="4222287"/>
              <a:ext cx="2571779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r-TR" sz="1400" dirty="0">
                  <a:latin typeface="Consolas" panose="020B0609020204030204" pitchFamily="49" charset="0"/>
                </a:rPr>
                <a:t>Her tetiklemede çıktıyı konsola yazar. Küçük verilerle deneme amaçlı kullanımı uygundur.</a:t>
              </a:r>
              <a:r>
                <a:rPr lang="en-US" sz="1400" dirty="0">
                  <a:latin typeface="Consolas" panose="020B0609020204030204" pitchFamily="49" charset="0"/>
                </a:rPr>
                <a:t> </a:t>
              </a:r>
              <a:endParaRPr lang="tr-TR" sz="1400" dirty="0">
                <a:latin typeface="Consolas" panose="020B0609020204030204" pitchFamily="49" charset="0"/>
              </a:endParaRPr>
            </a:p>
          </p:txBody>
        </p:sp>
        <p:pic>
          <p:nvPicPr>
            <p:cNvPr id="9" name="Resim 8">
              <a:extLst>
                <a:ext uri="{FF2B5EF4-FFF2-40B4-BE49-F238E27FC236}">
                  <a16:creationId xmlns:a16="http://schemas.microsoft.com/office/drawing/2014/main" id="{751C0AEB-00A6-4866-93A2-33A651E5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1749" y="4269911"/>
              <a:ext cx="1604418" cy="994739"/>
            </a:xfrm>
            <a:prstGeom prst="rect">
              <a:avLst/>
            </a:prstGeom>
          </p:spPr>
        </p:pic>
      </p:grpSp>
      <p:grpSp>
        <p:nvGrpSpPr>
          <p:cNvPr id="20" name="Grup 19">
            <a:extLst>
              <a:ext uri="{FF2B5EF4-FFF2-40B4-BE49-F238E27FC236}">
                <a16:creationId xmlns:a16="http://schemas.microsoft.com/office/drawing/2014/main" id="{7DA0805B-FC3E-4FA7-B69F-BCA9EFC5F581}"/>
              </a:ext>
            </a:extLst>
          </p:cNvPr>
          <p:cNvGrpSpPr/>
          <p:nvPr/>
        </p:nvGrpSpPr>
        <p:grpSpPr>
          <a:xfrm>
            <a:off x="7514172" y="891655"/>
            <a:ext cx="4483095" cy="1679240"/>
            <a:chOff x="6962522" y="1019448"/>
            <a:chExt cx="4483095" cy="1679240"/>
          </a:xfrm>
        </p:grpSpPr>
        <p:sp>
          <p:nvSpPr>
            <p:cNvPr id="22" name="Dikdörtgen 21">
              <a:extLst>
                <a:ext uri="{FF2B5EF4-FFF2-40B4-BE49-F238E27FC236}">
                  <a16:creationId xmlns:a16="http://schemas.microsoft.com/office/drawing/2014/main" id="{B1AC57E5-F5A1-4BD5-B54D-7799008D35B9}"/>
                </a:ext>
              </a:extLst>
            </p:cNvPr>
            <p:cNvSpPr/>
            <p:nvPr/>
          </p:nvSpPr>
          <p:spPr>
            <a:xfrm>
              <a:off x="6962522" y="1019448"/>
              <a:ext cx="2653552" cy="470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3200"/>
                </a:lnSpc>
                <a:spcAft>
                  <a:spcPts val="600"/>
                </a:spcAft>
              </a:pPr>
              <a:r>
                <a:rPr lang="tr-TR" sz="2400" b="1" dirty="0" err="1">
                  <a:solidFill>
                    <a:srgbClr val="404041"/>
                  </a:solidFill>
                  <a:latin typeface="Roboto"/>
                </a:rPr>
                <a:t>Foreach</a:t>
              </a:r>
              <a:r>
                <a:rPr lang="tr-TR" sz="2400" b="1" dirty="0">
                  <a:solidFill>
                    <a:srgbClr val="404041"/>
                  </a:solidFill>
                  <a:latin typeface="Roboto"/>
                </a:rPr>
                <a:t> </a:t>
              </a:r>
              <a:r>
                <a:rPr lang="tr-TR" sz="2400" b="1" dirty="0" err="1">
                  <a:solidFill>
                    <a:srgbClr val="404041"/>
                  </a:solidFill>
                  <a:latin typeface="Roboto"/>
                </a:rPr>
                <a:t>sink</a:t>
              </a:r>
              <a:endParaRPr lang="tr-TR" sz="2400" dirty="0">
                <a:solidFill>
                  <a:srgbClr val="404041"/>
                </a:solidFill>
                <a:latin typeface="Roboto"/>
              </a:endParaRPr>
            </a:p>
          </p:txBody>
        </p:sp>
        <p:pic>
          <p:nvPicPr>
            <p:cNvPr id="14" name="Resim 13">
              <a:extLst>
                <a:ext uri="{FF2B5EF4-FFF2-40B4-BE49-F238E27FC236}">
                  <a16:creationId xmlns:a16="http://schemas.microsoft.com/office/drawing/2014/main" id="{556FBAA6-22E3-4240-B6F9-97D6AA77D5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078"/>
            <a:stretch/>
          </p:blipFill>
          <p:spPr>
            <a:xfrm>
              <a:off x="6962522" y="1694492"/>
              <a:ext cx="2095500" cy="1004196"/>
            </a:xfrm>
            <a:prstGeom prst="rect">
              <a:avLst/>
            </a:prstGeom>
          </p:spPr>
        </p:pic>
        <p:sp>
          <p:nvSpPr>
            <p:cNvPr id="29" name="Dikdörtgen 28">
              <a:extLst>
                <a:ext uri="{FF2B5EF4-FFF2-40B4-BE49-F238E27FC236}">
                  <a16:creationId xmlns:a16="http://schemas.microsoft.com/office/drawing/2014/main" id="{6C3CE81B-3568-4756-88AF-73CD4CEB04A1}"/>
                </a:ext>
              </a:extLst>
            </p:cNvPr>
            <p:cNvSpPr/>
            <p:nvPr/>
          </p:nvSpPr>
          <p:spPr>
            <a:xfrm>
              <a:off x="8776297" y="1747003"/>
              <a:ext cx="2669320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sz="1400" dirty="0">
                  <a:latin typeface="Consolas" panose="020B0609020204030204" pitchFamily="49" charset="0"/>
                </a:rPr>
                <a:t>Çıktı parçaları üzerinde</a:t>
              </a:r>
            </a:p>
            <a:p>
              <a:r>
                <a:rPr lang="tr-TR" sz="1400" dirty="0">
                  <a:latin typeface="Consolas" panose="020B0609020204030204" pitchFamily="49" charset="0"/>
                </a:rPr>
                <a:t>İstenen işlemleri yapmaya</a:t>
              </a:r>
            </a:p>
            <a:p>
              <a:r>
                <a:rPr lang="tr-TR" sz="1400" dirty="0">
                  <a:latin typeface="Consolas" panose="020B0609020204030204" pitchFamily="49" charset="0"/>
                </a:rPr>
                <a:t>olanak verir.</a:t>
              </a:r>
            </a:p>
          </p:txBody>
        </p:sp>
      </p:grpSp>
      <p:grpSp>
        <p:nvGrpSpPr>
          <p:cNvPr id="35" name="Grup 34">
            <a:extLst>
              <a:ext uri="{FF2B5EF4-FFF2-40B4-BE49-F238E27FC236}">
                <a16:creationId xmlns:a16="http://schemas.microsoft.com/office/drawing/2014/main" id="{E97D2C73-CBE6-4A36-AACA-0B4C3A114C82}"/>
              </a:ext>
            </a:extLst>
          </p:cNvPr>
          <p:cNvGrpSpPr/>
          <p:nvPr/>
        </p:nvGrpSpPr>
        <p:grpSpPr>
          <a:xfrm>
            <a:off x="4074150" y="1708335"/>
            <a:ext cx="3057143" cy="2115089"/>
            <a:chOff x="3598005" y="1820088"/>
            <a:chExt cx="3057143" cy="2115089"/>
          </a:xfrm>
        </p:grpSpPr>
        <p:pic>
          <p:nvPicPr>
            <p:cNvPr id="32" name="Resim 31">
              <a:extLst>
                <a:ext uri="{FF2B5EF4-FFF2-40B4-BE49-F238E27FC236}">
                  <a16:creationId xmlns:a16="http://schemas.microsoft.com/office/drawing/2014/main" id="{9C0B7A1B-F6E0-4734-911D-40AA3B3BC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41007">
              <a:off x="3598005" y="1820088"/>
              <a:ext cx="3057143" cy="1561905"/>
            </a:xfrm>
            <a:prstGeom prst="rect">
              <a:avLst/>
            </a:prstGeom>
          </p:spPr>
        </p:pic>
        <p:sp>
          <p:nvSpPr>
            <p:cNvPr id="33" name="Dikdörtgen 32">
              <a:extLst>
                <a:ext uri="{FF2B5EF4-FFF2-40B4-BE49-F238E27FC236}">
                  <a16:creationId xmlns:a16="http://schemas.microsoft.com/office/drawing/2014/main" id="{FFDC5552-B831-49B2-97D1-2FD2E8D786B9}"/>
                </a:ext>
              </a:extLst>
            </p:cNvPr>
            <p:cNvSpPr/>
            <p:nvPr/>
          </p:nvSpPr>
          <p:spPr>
            <a:xfrm>
              <a:off x="3895021" y="1887745"/>
              <a:ext cx="2653552" cy="470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3200"/>
                </a:lnSpc>
                <a:spcAft>
                  <a:spcPts val="600"/>
                </a:spcAft>
              </a:pPr>
              <a:r>
                <a:rPr lang="tr-TR" sz="2400" b="1" dirty="0">
                  <a:solidFill>
                    <a:srgbClr val="404041"/>
                  </a:solidFill>
                  <a:latin typeface="Roboto"/>
                </a:rPr>
                <a:t>Memory </a:t>
              </a:r>
              <a:r>
                <a:rPr lang="tr-TR" sz="2400" b="1" dirty="0" err="1">
                  <a:solidFill>
                    <a:srgbClr val="404041"/>
                  </a:solidFill>
                  <a:latin typeface="Roboto"/>
                </a:rPr>
                <a:t>sink</a:t>
              </a:r>
              <a:endParaRPr lang="tr-TR" sz="2400" dirty="0">
                <a:solidFill>
                  <a:srgbClr val="404041"/>
                </a:solidFill>
                <a:latin typeface="Roboto"/>
              </a:endParaRPr>
            </a:p>
          </p:txBody>
        </p:sp>
        <p:sp>
          <p:nvSpPr>
            <p:cNvPr id="34" name="Dikdörtgen 33">
              <a:extLst>
                <a:ext uri="{FF2B5EF4-FFF2-40B4-BE49-F238E27FC236}">
                  <a16:creationId xmlns:a16="http://schemas.microsoft.com/office/drawing/2014/main" id="{A46C3FF4-C0F5-4D0D-AE18-5B32F07E86D9}"/>
                </a:ext>
              </a:extLst>
            </p:cNvPr>
            <p:cNvSpPr/>
            <p:nvPr/>
          </p:nvSpPr>
          <p:spPr>
            <a:xfrm>
              <a:off x="3935907" y="2981070"/>
              <a:ext cx="2571779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r-TR" sz="1400" dirty="0">
                  <a:latin typeface="Consolas" panose="020B0609020204030204" pitchFamily="49" charset="0"/>
                </a:rPr>
                <a:t>Çıktı </a:t>
              </a:r>
              <a:r>
                <a:rPr lang="tr-TR" sz="1400" dirty="0" err="1">
                  <a:latin typeface="Consolas" panose="020B0609020204030204" pitchFamily="49" charset="0"/>
                </a:rPr>
                <a:t>driver</a:t>
              </a:r>
              <a:r>
                <a:rPr lang="tr-TR" sz="1400" dirty="0">
                  <a:latin typeface="Consolas" panose="020B0609020204030204" pitchFamily="49" charset="0"/>
                </a:rPr>
                <a:t> belleğinde tablo olarak saklanır. Büyük veriler için uygun değildir.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5330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B8043"/>
                  </a:solidFill>
                </a:rPr>
                <a:t>https: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</a:p>
          </p:txBody>
        </p:sp>
      </p:grpSp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857314" y="266217"/>
            <a:ext cx="9936809" cy="675975"/>
          </a:xfrm>
        </p:spPr>
        <p:txBody>
          <a:bodyPr>
            <a:normAutofit fontScale="90000"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S</a:t>
            </a:r>
            <a:r>
              <a:rPr lang="en-US" sz="3600" b="1" dirty="0" err="1">
                <a:solidFill>
                  <a:srgbClr val="FF4D4D"/>
                </a:solidFill>
                <a:latin typeface="Roboto"/>
                <a:ea typeface="+mn-ea"/>
                <a:cs typeface="+mn-cs"/>
              </a:rPr>
              <a:t>treaming</a:t>
            </a:r>
            <a:r>
              <a:rPr lang="en-US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 </a:t>
            </a:r>
            <a:r>
              <a:rPr lang="en-US" sz="3600" b="1" dirty="0" err="1">
                <a:solidFill>
                  <a:srgbClr val="FF4D4D"/>
                </a:solidFill>
                <a:latin typeface="Roboto"/>
                <a:ea typeface="+mn-ea"/>
                <a:cs typeface="+mn-cs"/>
              </a:rPr>
              <a:t>DataFrame</a:t>
            </a:r>
            <a:r>
              <a:rPr lang="en-US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 </a:t>
            </a:r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ve</a:t>
            </a:r>
            <a:r>
              <a:rPr lang="en-US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 Dataset</a:t>
            </a:r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 Operasyonları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AA592F58-EC19-46D6-A560-A8B64AA1F36F}"/>
              </a:ext>
            </a:extLst>
          </p:cNvPr>
          <p:cNvSpPr/>
          <p:nvPr/>
        </p:nvSpPr>
        <p:spPr>
          <a:xfrm>
            <a:off x="1248797" y="1349667"/>
            <a:ext cx="9867437" cy="880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00"/>
              </a:lnSpc>
              <a:spcAft>
                <a:spcPts val="600"/>
              </a:spcAft>
            </a:pPr>
            <a:r>
              <a:rPr lang="tr-TR" sz="2400" b="1" dirty="0">
                <a:solidFill>
                  <a:schemeClr val="accent1">
                    <a:lumMod val="75000"/>
                  </a:schemeClr>
                </a:solidFill>
                <a:latin typeface="Roboto"/>
              </a:rPr>
              <a:t>Statik DF ve </a:t>
            </a:r>
            <a:r>
              <a:rPr lang="tr-TR" sz="2400" b="1" dirty="0" err="1">
                <a:solidFill>
                  <a:schemeClr val="accent1">
                    <a:lumMod val="75000"/>
                  </a:schemeClr>
                </a:solidFill>
                <a:latin typeface="Roboto"/>
              </a:rPr>
              <a:t>DS’de</a:t>
            </a:r>
            <a:r>
              <a:rPr lang="tr-TR" sz="2400" b="1" dirty="0">
                <a:solidFill>
                  <a:schemeClr val="accent1">
                    <a:lumMod val="75000"/>
                  </a:schemeClr>
                </a:solidFill>
                <a:latin typeface="Roboto"/>
              </a:rPr>
              <a:t> yapılan bir çok operasyon aynı şekilde </a:t>
            </a:r>
            <a:r>
              <a:rPr lang="tr-TR" sz="2400" b="1" dirty="0" err="1">
                <a:solidFill>
                  <a:schemeClr val="accent1">
                    <a:lumMod val="75000"/>
                  </a:schemeClr>
                </a:solidFill>
                <a:latin typeface="Roboto"/>
              </a:rPr>
              <a:t>streaming</a:t>
            </a:r>
            <a:r>
              <a:rPr lang="tr-TR" sz="2400" b="1" dirty="0">
                <a:solidFill>
                  <a:schemeClr val="accent1">
                    <a:lumMod val="75000"/>
                  </a:schemeClr>
                </a:solidFill>
                <a:latin typeface="Roboto"/>
              </a:rPr>
              <a:t> DF ve DS için de yapılabilir.</a:t>
            </a:r>
            <a:endParaRPr lang="tr-TR" sz="2400" dirty="0">
              <a:solidFill>
                <a:schemeClr val="accent1">
                  <a:lumMod val="75000"/>
                </a:schemeClr>
              </a:solidFill>
              <a:latin typeface="Roboto"/>
            </a:endParaRP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6A7D84DD-ACCF-46CA-BABB-B3C6153915FC}"/>
              </a:ext>
            </a:extLst>
          </p:cNvPr>
          <p:cNvSpPr/>
          <p:nvPr/>
        </p:nvSpPr>
        <p:spPr>
          <a:xfrm>
            <a:off x="2066364" y="2728391"/>
            <a:ext cx="8059271" cy="116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onsolas" panose="020B0609020204030204" pitchFamily="49" charset="0"/>
              </a:rPr>
              <a:t>// Select the devices which have signal more than 10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Consolas" panose="020B0609020204030204" pitchFamily="49" charset="0"/>
              </a:rPr>
              <a:t>df.select</a:t>
            </a:r>
            <a:r>
              <a:rPr lang="en-US" sz="1600" dirty="0">
                <a:latin typeface="Consolas" panose="020B0609020204030204" pitchFamily="49" charset="0"/>
              </a:rPr>
              <a:t>("device").where("signal &gt; 10")      // using untyped APIs   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Consolas" panose="020B0609020204030204" pitchFamily="49" charset="0"/>
              </a:rPr>
              <a:t>ds.filter</a:t>
            </a:r>
            <a:r>
              <a:rPr lang="en-US" sz="1600" dirty="0">
                <a:latin typeface="Consolas" panose="020B0609020204030204" pitchFamily="49" charset="0"/>
              </a:rPr>
              <a:t>(_.signal &gt; 10).map(_.device)        // using typed APIs</a:t>
            </a: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584972C7-CE31-4F34-8520-4491F88AFB48}"/>
              </a:ext>
            </a:extLst>
          </p:cNvPr>
          <p:cNvSpPr/>
          <p:nvPr/>
        </p:nvSpPr>
        <p:spPr>
          <a:xfrm>
            <a:off x="1800906" y="4632765"/>
            <a:ext cx="8624049" cy="79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latin typeface="Consolas" panose="020B0609020204030204" pitchFamily="49" charset="0"/>
              </a:rPr>
              <a:t>df.createOrReplaceTempView</a:t>
            </a:r>
            <a:r>
              <a:rPr lang="en-US" sz="1600" dirty="0">
                <a:latin typeface="Consolas" panose="020B0609020204030204" pitchFamily="49" charset="0"/>
              </a:rPr>
              <a:t>("updates")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Consolas" panose="020B0609020204030204" pitchFamily="49" charset="0"/>
              </a:rPr>
              <a:t>spark.sql</a:t>
            </a:r>
            <a:r>
              <a:rPr lang="en-US" sz="1600" dirty="0">
                <a:latin typeface="Consolas" panose="020B0609020204030204" pitchFamily="49" charset="0"/>
              </a:rPr>
              <a:t>("select count(*) from updates")  // returns another streaming DF</a:t>
            </a:r>
            <a:endParaRPr lang="tr-TR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80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/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B8043"/>
                  </a:solidFill>
                </a:rPr>
                <a:t>https: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</a:p>
          </p:txBody>
        </p:sp>
      </p:grpSp>
      <p:sp>
        <p:nvSpPr>
          <p:cNvPr id="17" name="Unvan 1">
            <a:extLst>
              <a:ext uri="{FF2B5EF4-FFF2-40B4-BE49-F238E27FC236}">
                <a16:creationId xmlns:a16="http://schemas.microsoft.com/office/drawing/2014/main" id="{A9858D50-A05E-4115-8D51-78C0C8BBFDAF}"/>
              </a:ext>
            </a:extLst>
          </p:cNvPr>
          <p:cNvSpPr txBox="1">
            <a:spLocks/>
          </p:cNvSpPr>
          <p:nvPr/>
        </p:nvSpPr>
        <p:spPr>
          <a:xfrm>
            <a:off x="1928084" y="377665"/>
            <a:ext cx="7974305" cy="6271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Join Operasyonları</a:t>
            </a:r>
            <a:endParaRPr lang="en-US" sz="32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BFD1D0B4-1321-45AF-9414-D3B695442529}"/>
              </a:ext>
            </a:extLst>
          </p:cNvPr>
          <p:cNvSpPr/>
          <p:nvPr/>
        </p:nvSpPr>
        <p:spPr>
          <a:xfrm>
            <a:off x="1075765" y="1734748"/>
            <a:ext cx="5441577" cy="1701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rgbClr val="404041"/>
                </a:solidFill>
                <a:latin typeface="Roboto"/>
              </a:rPr>
              <a:t>Structured Streaming DF/DS hem Structured Streaming DF/DS ile hem de statik DF/DS ile birleştirilebilir.</a:t>
            </a:r>
            <a:endParaRPr lang="tr-TR" sz="2400" dirty="0">
              <a:solidFill>
                <a:srgbClr val="404041"/>
              </a:solidFill>
              <a:latin typeface="Roboto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E60774A-1596-4D5F-A9DE-25A3C2A7F927}"/>
              </a:ext>
            </a:extLst>
          </p:cNvPr>
          <p:cNvSpPr/>
          <p:nvPr/>
        </p:nvSpPr>
        <p:spPr>
          <a:xfrm>
            <a:off x="7885835" y="918003"/>
            <a:ext cx="2204400" cy="206457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2B172C-71A3-4E1C-954B-31CEA61D328B}"/>
              </a:ext>
            </a:extLst>
          </p:cNvPr>
          <p:cNvSpPr/>
          <p:nvPr/>
        </p:nvSpPr>
        <p:spPr>
          <a:xfrm>
            <a:off x="9064235" y="904522"/>
            <a:ext cx="2052000" cy="2052000"/>
          </a:xfrm>
          <a:prstGeom prst="ellipse">
            <a:avLst/>
          </a:prstGeom>
          <a:solidFill>
            <a:schemeClr val="accent4">
              <a:lumMod val="75000"/>
              <a:alpha val="3294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F9F773F3-19A6-4D72-A502-09DC12623E82}"/>
              </a:ext>
            </a:extLst>
          </p:cNvPr>
          <p:cNvSpPr/>
          <p:nvPr/>
        </p:nvSpPr>
        <p:spPr>
          <a:xfrm>
            <a:off x="1308100" y="4234169"/>
            <a:ext cx="5588000" cy="1006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dirty="0" err="1">
                <a:latin typeface="Consolas" panose="020B0609020204030204" pitchFamily="49" charset="0"/>
              </a:rPr>
              <a:t>streamingDf.join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staticDf</a:t>
            </a:r>
            <a:r>
              <a:rPr lang="en-US" sz="1600" dirty="0">
                <a:latin typeface="Consolas" panose="020B0609020204030204" pitchFamily="49" charset="0"/>
              </a:rPr>
              <a:t>, "type")</a:t>
            </a:r>
            <a:endParaRPr lang="en-US" sz="1200" dirty="0"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1600" dirty="0" err="1">
                <a:latin typeface="Consolas" panose="020B0609020204030204" pitchFamily="49" charset="0"/>
              </a:rPr>
              <a:t>streamingDf.join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staticDf</a:t>
            </a:r>
            <a:r>
              <a:rPr lang="en-US" sz="1600" dirty="0">
                <a:latin typeface="Consolas" panose="020B0609020204030204" pitchFamily="49" charset="0"/>
              </a:rPr>
              <a:t>, "type", "</a:t>
            </a:r>
            <a:r>
              <a:rPr lang="en-US" sz="1600" dirty="0" err="1">
                <a:latin typeface="Consolas" panose="020B0609020204030204" pitchFamily="49" charset="0"/>
              </a:rPr>
              <a:t>right_join</a:t>
            </a:r>
            <a:r>
              <a:rPr lang="en-US" sz="1600" dirty="0">
                <a:latin typeface="Consolas" panose="020B0609020204030204" pitchFamily="49" charset="0"/>
              </a:rPr>
              <a:t>")</a:t>
            </a:r>
            <a:endParaRPr lang="tr-TR" sz="1600" dirty="0">
              <a:latin typeface="Consolas" panose="020B0609020204030204" pitchFamily="4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922FCE-6C7F-4D8B-9E01-C66F240A946A}"/>
              </a:ext>
            </a:extLst>
          </p:cNvPr>
          <p:cNvSpPr/>
          <p:nvPr/>
        </p:nvSpPr>
        <p:spPr>
          <a:xfrm>
            <a:off x="7697989" y="3435983"/>
            <a:ext cx="2204400" cy="206457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1DA1E5-F3AF-4824-BC01-0AE5067D5BDD}"/>
              </a:ext>
            </a:extLst>
          </p:cNvPr>
          <p:cNvSpPr/>
          <p:nvPr/>
        </p:nvSpPr>
        <p:spPr>
          <a:xfrm>
            <a:off x="8862371" y="3435983"/>
            <a:ext cx="2204400" cy="2064577"/>
          </a:xfrm>
          <a:prstGeom prst="ellipse">
            <a:avLst/>
          </a:prstGeom>
          <a:solidFill>
            <a:srgbClr val="BF9000">
              <a:alpha val="54118"/>
            </a:srgbClr>
          </a:solidFill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239628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830BB190-CB1E-41E7-A209-C68C87F8A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745" y="4722502"/>
            <a:ext cx="1969956" cy="104784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1F2B241D-1B72-405A-8A56-1AD858A95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809" y="3040576"/>
            <a:ext cx="2571857" cy="806857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70F91127-5872-4E6D-87FB-7AA87748F6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8" r="30678" b="29181"/>
          <a:stretch/>
        </p:blipFill>
        <p:spPr>
          <a:xfrm>
            <a:off x="5321300" y="1582728"/>
            <a:ext cx="1348279" cy="1488593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46D5DAF9-C064-406B-8B49-9A97C77F57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57" y="2669756"/>
            <a:ext cx="2492117" cy="1384927"/>
          </a:xfrm>
          <a:prstGeom prst="rect">
            <a:avLst/>
          </a:prstGeom>
        </p:spPr>
      </p:pic>
      <p:grpSp>
        <p:nvGrpSpPr>
          <p:cNvPr id="19" name="Grup 18">
            <a:extLst>
              <a:ext uri="{FF2B5EF4-FFF2-40B4-BE49-F238E27FC236}">
                <a16:creationId xmlns:a16="http://schemas.microsoft.com/office/drawing/2014/main" id="{2182E3D7-083D-4485-9712-892EA5F4B9CA}"/>
              </a:ext>
            </a:extLst>
          </p:cNvPr>
          <p:cNvGrpSpPr/>
          <p:nvPr/>
        </p:nvGrpSpPr>
        <p:grpSpPr>
          <a:xfrm>
            <a:off x="7308229" y="4908610"/>
            <a:ext cx="1951588" cy="708199"/>
            <a:chOff x="9760100" y="825500"/>
            <a:chExt cx="1660474" cy="620427"/>
          </a:xfrm>
        </p:grpSpPr>
        <p:pic>
          <p:nvPicPr>
            <p:cNvPr id="17" name="Resim 16">
              <a:extLst>
                <a:ext uri="{FF2B5EF4-FFF2-40B4-BE49-F238E27FC236}">
                  <a16:creationId xmlns:a16="http://schemas.microsoft.com/office/drawing/2014/main" id="{A13FA40A-4A16-42F4-9602-C84463561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0100" y="825500"/>
              <a:ext cx="648001" cy="620427"/>
            </a:xfrm>
            <a:prstGeom prst="rect">
              <a:avLst/>
            </a:prstGeom>
          </p:spPr>
        </p:pic>
        <p:sp>
          <p:nvSpPr>
            <p:cNvPr id="18" name="Dikdörtgen 17">
              <a:extLst>
                <a:ext uri="{FF2B5EF4-FFF2-40B4-BE49-F238E27FC236}">
                  <a16:creationId xmlns:a16="http://schemas.microsoft.com/office/drawing/2014/main" id="{8A1146D3-3638-4204-827F-F9DC1D564387}"/>
                </a:ext>
              </a:extLst>
            </p:cNvPr>
            <p:cNvSpPr/>
            <p:nvPr/>
          </p:nvSpPr>
          <p:spPr>
            <a:xfrm>
              <a:off x="10386317" y="922864"/>
              <a:ext cx="10342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sz="2400" b="1" dirty="0" err="1">
                  <a:solidFill>
                    <a:srgbClr val="EE1C24"/>
                  </a:solidFill>
                  <a:latin typeface="Consolas" panose="020B0609020204030204" pitchFamily="49" charset="0"/>
                </a:rPr>
                <a:t>samza</a:t>
              </a:r>
              <a:endParaRPr lang="tr-TR" sz="2400" b="1" dirty="0">
                <a:solidFill>
                  <a:srgbClr val="EE1C24"/>
                </a:solidFill>
              </a:endParaRPr>
            </a:p>
          </p:txBody>
        </p:sp>
      </p:grpSp>
      <p:sp>
        <p:nvSpPr>
          <p:cNvPr id="20" name="Unvan 1">
            <a:extLst>
              <a:ext uri="{FF2B5EF4-FFF2-40B4-BE49-F238E27FC236}">
                <a16:creationId xmlns:a16="http://schemas.microsoft.com/office/drawing/2014/main" id="{05360BB8-DF99-4849-B775-00D3F7E8D20F}"/>
              </a:ext>
            </a:extLst>
          </p:cNvPr>
          <p:cNvSpPr txBox="1">
            <a:spLocks/>
          </p:cNvSpPr>
          <p:nvPr/>
        </p:nvSpPr>
        <p:spPr>
          <a:xfrm>
            <a:off x="2108847" y="333291"/>
            <a:ext cx="7974305" cy="10478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Diğer Gerçek Zamanlı Veri İşleme Platformları</a:t>
            </a:r>
            <a:endParaRPr lang="en-US" sz="32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2129909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1F2B241D-1B72-405A-8A56-1AD858A95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071" y="437076"/>
            <a:ext cx="2571857" cy="806857"/>
          </a:xfrm>
          <a:prstGeom prst="rect">
            <a:avLst/>
          </a:prstGeom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2B3CE01A-D23B-4E58-8C75-FFDF0DF32049}"/>
              </a:ext>
            </a:extLst>
          </p:cNvPr>
          <p:cNvSpPr/>
          <p:nvPr/>
        </p:nvSpPr>
        <p:spPr>
          <a:xfrm>
            <a:off x="1993900" y="1341854"/>
            <a:ext cx="85217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tr-TR" dirty="0"/>
          </a:p>
          <a:p>
            <a:r>
              <a:rPr lang="tr-TR" dirty="0"/>
              <a:t>Akan veri dünyasının </a:t>
            </a:r>
            <a:r>
              <a:rPr lang="tr-TR" dirty="0" err="1"/>
              <a:t>Hadoop’u</a:t>
            </a:r>
            <a:r>
              <a:rPr lang="tr-TR" dirty="0"/>
              <a:t>. En eski açık kaynak kodlu akan veri işleme projesi, en olgun ve en güvenilir sistemlerden biri. </a:t>
            </a:r>
          </a:p>
          <a:p>
            <a:endParaRPr lang="tr-TR" dirty="0"/>
          </a:p>
          <a:p>
            <a:r>
              <a:rPr lang="tr-TR" u="sng" dirty="0"/>
              <a:t>Avantajları:</a:t>
            </a:r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Çok düşük gecikme süresi, gerçek akış, olgun ve yüksek verim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Karmaşık olmayan akış kullanım durumları için mükemmel</a:t>
            </a:r>
          </a:p>
          <a:p>
            <a:endParaRPr lang="tr-TR" dirty="0"/>
          </a:p>
          <a:p>
            <a:r>
              <a:rPr lang="tr-TR" u="sng" dirty="0"/>
              <a:t>Dezavantajları:</a:t>
            </a:r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Durum yönetimi (</a:t>
            </a:r>
            <a:r>
              <a:rPr lang="tr-TR" dirty="0" err="1"/>
              <a:t>state</a:t>
            </a:r>
            <a:r>
              <a:rPr lang="tr-TR" dirty="0"/>
              <a:t> </a:t>
            </a:r>
            <a:r>
              <a:rPr lang="tr-TR" dirty="0" err="1"/>
              <a:t>management</a:t>
            </a:r>
            <a:r>
              <a:rPr lang="tr-TR" dirty="0"/>
              <a:t>) yok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Etkinlik zamanı işleme (evet-time </a:t>
            </a:r>
            <a:r>
              <a:rPr lang="tr-TR" dirty="0" err="1"/>
              <a:t>processing</a:t>
            </a:r>
            <a:r>
              <a:rPr lang="tr-TR" dirty="0"/>
              <a:t>), </a:t>
            </a:r>
            <a:r>
              <a:rPr lang="tr-TR" dirty="0" err="1"/>
              <a:t>aggregation</a:t>
            </a:r>
            <a:r>
              <a:rPr lang="tr-TR" dirty="0"/>
              <a:t>, </a:t>
            </a:r>
            <a:r>
              <a:rPr lang="tr-TR" dirty="0" err="1"/>
              <a:t>windowing</a:t>
            </a:r>
            <a:r>
              <a:rPr lang="tr-TR" dirty="0"/>
              <a:t>, </a:t>
            </a:r>
            <a:r>
              <a:rPr lang="tr-TR" dirty="0" err="1"/>
              <a:t>sessions</a:t>
            </a:r>
            <a:r>
              <a:rPr lang="tr-TR" dirty="0"/>
              <a:t>, </a:t>
            </a:r>
            <a:r>
              <a:rPr lang="tr-TR" dirty="0" err="1"/>
              <a:t>watermarks</a:t>
            </a:r>
            <a:r>
              <a:rPr lang="tr-TR" dirty="0"/>
              <a:t>, vb. gibi gelişmiş özellikler yok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En az bir kez (at </a:t>
            </a:r>
            <a:r>
              <a:rPr lang="tr-TR" dirty="0" err="1"/>
              <a:t>least-once</a:t>
            </a:r>
            <a:r>
              <a:rPr lang="tr-TR" dirty="0"/>
              <a:t>) garanti</a:t>
            </a:r>
          </a:p>
        </p:txBody>
      </p:sp>
    </p:spTree>
    <p:extLst>
      <p:ext uri="{BB962C8B-B14F-4D97-AF65-F5344CB8AC3E}">
        <p14:creationId xmlns:p14="http://schemas.microsoft.com/office/powerpoint/2010/main" val="1352056397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2B3CE01A-D23B-4E58-8C75-FFDF0DF32049}"/>
              </a:ext>
            </a:extLst>
          </p:cNvPr>
          <p:cNvSpPr/>
          <p:nvPr/>
        </p:nvSpPr>
        <p:spPr>
          <a:xfrm>
            <a:off x="615950" y="1170803"/>
            <a:ext cx="10960100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700" dirty="0" err="1"/>
              <a:t>Lambda</a:t>
            </a:r>
            <a:r>
              <a:rPr lang="tr-TR" sz="1700" dirty="0"/>
              <a:t> Mimarisini tam olarak destekleyen ilk çerçeve (hem </a:t>
            </a:r>
            <a:r>
              <a:rPr lang="tr-TR" sz="1700" dirty="0" err="1"/>
              <a:t>Batch</a:t>
            </a:r>
            <a:r>
              <a:rPr lang="tr-TR" sz="1700" dirty="0"/>
              <a:t> hem </a:t>
            </a:r>
            <a:r>
              <a:rPr lang="tr-TR" sz="1700" dirty="0" err="1"/>
              <a:t>Streaming'ın</a:t>
            </a:r>
            <a:r>
              <a:rPr lang="tr-TR" sz="1700" dirty="0"/>
              <a:t> uygulandığı; doğruluk için </a:t>
            </a:r>
            <a:r>
              <a:rPr lang="tr-TR" sz="1700" dirty="0" err="1"/>
              <a:t>Batch</a:t>
            </a:r>
            <a:r>
              <a:rPr lang="tr-TR" sz="1700" dirty="0"/>
              <a:t>, </a:t>
            </a:r>
            <a:r>
              <a:rPr lang="tr-TR" sz="1700" dirty="0" err="1"/>
              <a:t>Speed</a:t>
            </a:r>
            <a:r>
              <a:rPr lang="tr-TR" sz="1700" dirty="0"/>
              <a:t> </a:t>
            </a:r>
            <a:r>
              <a:rPr lang="tr-TR" sz="1700" dirty="0" err="1"/>
              <a:t>for</a:t>
            </a:r>
            <a:r>
              <a:rPr lang="tr-TR" sz="1700" dirty="0"/>
              <a:t> </a:t>
            </a:r>
            <a:r>
              <a:rPr lang="tr-TR" sz="1700" dirty="0" err="1"/>
              <a:t>Streaming</a:t>
            </a:r>
            <a:r>
              <a:rPr lang="tr-TR" sz="1700" dirty="0"/>
              <a:t>) olarak ortaya çıkmıştır. Son derece popüler, olgun ve geniş çapta benimsenmiştir. </a:t>
            </a:r>
            <a:r>
              <a:rPr lang="tr-TR" sz="1700" dirty="0" err="1"/>
              <a:t>Structured</a:t>
            </a:r>
            <a:r>
              <a:rPr lang="tr-TR" sz="1700" dirty="0"/>
              <a:t> </a:t>
            </a:r>
            <a:r>
              <a:rPr lang="tr-TR" sz="1700" dirty="0" err="1"/>
              <a:t>Streaming</a:t>
            </a:r>
            <a:r>
              <a:rPr lang="tr-TR" sz="1700" dirty="0"/>
              <a:t> 2.3.0 itibariyle sürekli akış (</a:t>
            </a:r>
            <a:r>
              <a:rPr lang="tr-TR" sz="1700" dirty="0" err="1"/>
              <a:t>continious</a:t>
            </a:r>
            <a:r>
              <a:rPr lang="tr-TR" sz="1700" dirty="0"/>
              <a:t> </a:t>
            </a:r>
            <a:r>
              <a:rPr lang="tr-TR" sz="1700" dirty="0" err="1"/>
              <a:t>streaming</a:t>
            </a:r>
            <a:r>
              <a:rPr lang="tr-TR" sz="1700" dirty="0"/>
              <a:t>) seçeneği mevcuttur. Sürekli akış </a:t>
            </a:r>
            <a:r>
              <a:rPr lang="tr-TR" sz="1700" dirty="0" err="1"/>
              <a:t>modu</a:t>
            </a:r>
            <a:r>
              <a:rPr lang="tr-TR" sz="1700" dirty="0"/>
              <a:t>, </a:t>
            </a:r>
            <a:r>
              <a:rPr lang="tr-TR" sz="1700" dirty="0" err="1"/>
              <a:t>Storm</a:t>
            </a:r>
            <a:r>
              <a:rPr lang="tr-TR" sz="1700" dirty="0"/>
              <a:t> ve </a:t>
            </a:r>
            <a:r>
              <a:rPr lang="tr-TR" sz="1700" dirty="0" err="1"/>
              <a:t>Flink</a:t>
            </a:r>
            <a:r>
              <a:rPr lang="tr-TR" sz="1700" dirty="0"/>
              <a:t> gibi gerçek bir akış vaat ediyor, ancak henüz başlangıç aşamasında. </a:t>
            </a:r>
          </a:p>
          <a:p>
            <a:endParaRPr lang="tr-TR" sz="1700" dirty="0"/>
          </a:p>
          <a:p>
            <a:r>
              <a:rPr lang="tr-TR" sz="1700" u="sng" dirty="0"/>
              <a:t>Avantajları:</a:t>
            </a:r>
          </a:p>
          <a:p>
            <a:endParaRPr lang="tr-T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 err="1"/>
              <a:t>Lambda</a:t>
            </a:r>
            <a:r>
              <a:rPr lang="tr-TR" sz="1700" dirty="0"/>
              <a:t> mimarisini destekler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/>
              <a:t>Yüksek verimlilik, gecikme süresi gerekmeyen birçok kullanım durumu için iyi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/>
              <a:t>Mikro </a:t>
            </a:r>
            <a:r>
              <a:rPr lang="tr-TR" sz="1700" dirty="0" err="1"/>
              <a:t>batch</a:t>
            </a:r>
            <a:r>
              <a:rPr lang="tr-TR" sz="1700" dirty="0"/>
              <a:t> yapısı nedeniyle varsayılan olarak hata toleransına sahip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/>
              <a:t>Daha yüksek seviyeli </a:t>
            </a:r>
            <a:r>
              <a:rPr lang="tr-TR" sz="1700" dirty="0" err="1"/>
              <a:t>API'ler</a:t>
            </a:r>
            <a:r>
              <a:rPr lang="tr-TR" sz="1700" dirty="0"/>
              <a:t> kullanmak kolaydır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/>
              <a:t>Büyük topluluk ve agresif gelişim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 err="1"/>
              <a:t>Exactly</a:t>
            </a:r>
            <a:r>
              <a:rPr lang="tr-TR" sz="1700" dirty="0"/>
              <a:t> </a:t>
            </a:r>
            <a:r>
              <a:rPr lang="tr-TR" sz="1700" dirty="0" err="1"/>
              <a:t>once</a:t>
            </a:r>
            <a:endParaRPr lang="tr-TR" sz="1700" dirty="0"/>
          </a:p>
          <a:p>
            <a:r>
              <a:rPr lang="tr-TR" sz="1700" u="sng" dirty="0"/>
              <a:t>Dezavantajları:</a:t>
            </a:r>
          </a:p>
          <a:p>
            <a:endParaRPr lang="tr-T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/>
              <a:t>Gerçek akış değil, düşük gecikme süresi gereklilikleri için uygun değil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/>
              <a:t>Ayarlanacak çok fazla parametre var.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 err="1"/>
              <a:t>Stateless</a:t>
            </a:r>
            <a:endParaRPr lang="tr-T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/>
              <a:t>Birçok gelişmiş özelliklerde </a:t>
            </a:r>
            <a:r>
              <a:rPr lang="tr-TR" sz="1700" dirty="0" err="1"/>
              <a:t>Flink’in</a:t>
            </a:r>
            <a:r>
              <a:rPr lang="tr-TR" sz="1700" dirty="0"/>
              <a:t> gerisinde kalıyor.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927DD2A-DB50-40CD-B9CC-2726AA4A4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845" y="122955"/>
            <a:ext cx="1969956" cy="104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11710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2B3CE01A-D23B-4E58-8C75-FFDF0DF32049}"/>
              </a:ext>
            </a:extLst>
          </p:cNvPr>
          <p:cNvSpPr/>
          <p:nvPr/>
        </p:nvSpPr>
        <p:spPr>
          <a:xfrm>
            <a:off x="615950" y="1767703"/>
            <a:ext cx="109601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700" dirty="0" err="1"/>
              <a:t>Flink</a:t>
            </a:r>
            <a:r>
              <a:rPr lang="tr-TR" sz="1700" dirty="0"/>
              <a:t>, </a:t>
            </a:r>
            <a:r>
              <a:rPr lang="tr-TR" sz="1700" dirty="0" err="1"/>
              <a:t>Storm’un</a:t>
            </a:r>
            <a:r>
              <a:rPr lang="tr-TR" sz="1700" dirty="0"/>
              <a:t> gerçek bir halefi gibi görünüyor, Spark gibi akademik çevrede geliştirildi. </a:t>
            </a:r>
            <a:r>
              <a:rPr lang="tr-TR" sz="1700" dirty="0" err="1"/>
              <a:t>Lambda</a:t>
            </a:r>
            <a:r>
              <a:rPr lang="tr-TR" sz="1700" dirty="0"/>
              <a:t> mimarisini destekler. </a:t>
            </a:r>
          </a:p>
          <a:p>
            <a:endParaRPr lang="tr-TR" sz="1700" dirty="0"/>
          </a:p>
          <a:p>
            <a:r>
              <a:rPr lang="tr-TR" sz="1700" u="sng" dirty="0"/>
              <a:t>Avantajları:</a:t>
            </a:r>
          </a:p>
          <a:p>
            <a:endParaRPr lang="tr-T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/>
              <a:t>Yenilikçi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/>
              <a:t>Bütün ileri seviye özelliklerine (</a:t>
            </a:r>
            <a:r>
              <a:rPr lang="tr-TR" sz="1700" dirty="0" err="1"/>
              <a:t>event</a:t>
            </a:r>
            <a:r>
              <a:rPr lang="tr-TR" sz="1700" dirty="0"/>
              <a:t>-time, </a:t>
            </a:r>
            <a:r>
              <a:rPr lang="tr-TR" sz="1700" dirty="0" err="1"/>
              <a:t>window</a:t>
            </a:r>
            <a:r>
              <a:rPr lang="tr-TR" sz="1700" dirty="0"/>
              <a:t>, </a:t>
            </a:r>
            <a:r>
              <a:rPr lang="tr-TR" sz="1700" dirty="0" err="1"/>
              <a:t>watermark</a:t>
            </a:r>
            <a:r>
              <a:rPr lang="tr-TR" sz="1700" dirty="0"/>
              <a:t>) sahip gerçek akış işleme çerçevesi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/>
              <a:t>Düşük gecikme süresi ve yüksek verimlilik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/>
              <a:t>Ayarlaması kolay, otomatik uyum sağlama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 err="1"/>
              <a:t>Exactly</a:t>
            </a:r>
            <a:r>
              <a:rPr lang="tr-TR" sz="1700" dirty="0"/>
              <a:t> </a:t>
            </a:r>
            <a:r>
              <a:rPr lang="tr-TR" sz="1700" dirty="0" err="1"/>
              <a:t>once</a:t>
            </a:r>
            <a:endParaRPr lang="tr-T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 err="1"/>
              <a:t>Uber</a:t>
            </a:r>
            <a:r>
              <a:rPr lang="tr-TR" sz="1700" dirty="0"/>
              <a:t>, </a:t>
            </a:r>
            <a:r>
              <a:rPr lang="tr-TR" sz="1700" dirty="0" err="1"/>
              <a:t>Alibaba</a:t>
            </a:r>
            <a:r>
              <a:rPr lang="tr-TR" sz="1700" dirty="0"/>
              <a:t> </a:t>
            </a:r>
            <a:r>
              <a:rPr lang="tr-TR" sz="1700" dirty="0" err="1"/>
              <a:t>gübü</a:t>
            </a:r>
            <a:r>
              <a:rPr lang="tr-TR" sz="1700" dirty="0"/>
              <a:t> büyük şirketlerce kullanılıyor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700" dirty="0"/>
          </a:p>
          <a:p>
            <a:r>
              <a:rPr lang="tr-TR" sz="1700" u="sng" dirty="0"/>
              <a:t>Dezavantajları:</a:t>
            </a:r>
          </a:p>
          <a:p>
            <a:endParaRPr lang="tr-T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/>
              <a:t>Pazar payı hala küçük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/>
              <a:t>Spark kadar güçlü ve </a:t>
            </a:r>
            <a:r>
              <a:rPr lang="tr-TR" sz="1700" dirty="0" err="1"/>
              <a:t>biyik</a:t>
            </a:r>
            <a:r>
              <a:rPr lang="tr-TR" sz="1700" dirty="0"/>
              <a:t> bir topluluğa sahip değil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 err="1"/>
              <a:t>Lambda</a:t>
            </a:r>
            <a:r>
              <a:rPr lang="tr-TR" sz="1700" dirty="0"/>
              <a:t> mimarisini desteklese de pratikte </a:t>
            </a:r>
            <a:r>
              <a:rPr lang="tr-TR" sz="1700" dirty="0" err="1"/>
              <a:t>batch</a:t>
            </a:r>
            <a:r>
              <a:rPr lang="tr-TR" sz="1700" dirty="0"/>
              <a:t> </a:t>
            </a:r>
            <a:r>
              <a:rPr lang="tr-TR" sz="1700" dirty="0" err="1"/>
              <a:t>prosessing</a:t>
            </a:r>
            <a:r>
              <a:rPr lang="tr-TR" sz="1700" dirty="0"/>
              <a:t> için kullanan yok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2F14CF7-7137-4D5F-B8D4-06763A7B31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8" r="30678" b="29181"/>
          <a:stretch/>
        </p:blipFill>
        <p:spPr>
          <a:xfrm>
            <a:off x="5421860" y="122228"/>
            <a:ext cx="1348279" cy="148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250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345222"/>
            <a:ext cx="9144000" cy="711200"/>
          </a:xfrm>
        </p:spPr>
        <p:txBody>
          <a:bodyPr>
            <a:noAutofit/>
          </a:bodyPr>
          <a:lstStyle/>
          <a:p>
            <a:r>
              <a:rPr lang="tr-TR" sz="40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Bellek Teknolojileri</a:t>
            </a:r>
            <a:endParaRPr lang="en-US" sz="40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18" name="Unvan 1">
            <a:extLst>
              <a:ext uri="{FF2B5EF4-FFF2-40B4-BE49-F238E27FC236}">
                <a16:creationId xmlns:a16="http://schemas.microsoft.com/office/drawing/2014/main" id="{47BAF44A-3BA0-400A-96D4-7B2871E44DC0}"/>
              </a:ext>
            </a:extLst>
          </p:cNvPr>
          <p:cNvSpPr txBox="1">
            <a:spLocks/>
          </p:cNvSpPr>
          <p:nvPr/>
        </p:nvSpPr>
        <p:spPr>
          <a:xfrm>
            <a:off x="1524000" y="4208580"/>
            <a:ext cx="9144000" cy="12083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b="1" dirty="0">
                <a:solidFill>
                  <a:srgbClr val="137CD4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Bellek teknolojileri gelişti, ana bellek kapasitesi ve hızı arttı</a:t>
            </a:r>
            <a:endParaRPr lang="en-US" sz="3600" b="1" dirty="0">
              <a:solidFill>
                <a:srgbClr val="137CD4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A3832BD-8DB6-43A3-969F-E6E911600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42" y="1813678"/>
            <a:ext cx="3057143" cy="1561905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255EE069-1DED-4A3F-8CDB-31969E30A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942" y="1402166"/>
            <a:ext cx="3542994" cy="23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29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2B3CE01A-D23B-4E58-8C75-FFDF0DF32049}"/>
              </a:ext>
            </a:extLst>
          </p:cNvPr>
          <p:cNvSpPr/>
          <p:nvPr/>
        </p:nvSpPr>
        <p:spPr>
          <a:xfrm>
            <a:off x="717550" y="1666103"/>
            <a:ext cx="10960100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700" dirty="0"/>
              <a:t>Kafka tek başına işleme yapmadığı için ondaki veriyi alıp işleyip tekrar ona yazar. </a:t>
            </a:r>
          </a:p>
          <a:p>
            <a:endParaRPr lang="tr-TR" sz="1700" dirty="0"/>
          </a:p>
          <a:p>
            <a:r>
              <a:rPr lang="tr-TR" sz="1700" u="sng" dirty="0"/>
              <a:t>Avantajları:</a:t>
            </a:r>
          </a:p>
          <a:p>
            <a:endParaRPr lang="tr-T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/>
              <a:t>Hafif, </a:t>
            </a:r>
            <a:r>
              <a:rPr lang="tr-TR" sz="1700" dirty="0" err="1"/>
              <a:t>mikroservis</a:t>
            </a:r>
            <a:r>
              <a:rPr lang="tr-TR" sz="1700" dirty="0"/>
              <a:t>, IOT uygulamaları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/>
              <a:t>Kendine tahsisli bir </a:t>
            </a:r>
            <a:r>
              <a:rPr lang="tr-TR" sz="1700" dirty="0" err="1"/>
              <a:t>cluster</a:t>
            </a:r>
            <a:r>
              <a:rPr lang="tr-TR" sz="1700" dirty="0"/>
              <a:t> istemez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/>
              <a:t>Kafka’ya ait tüm iyi özeliklere sahip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 err="1"/>
              <a:t>Stream</a:t>
            </a:r>
            <a:r>
              <a:rPr lang="tr-TR" sz="1700" dirty="0"/>
              <a:t> </a:t>
            </a:r>
            <a:r>
              <a:rPr lang="tr-TR" sz="1700" dirty="0" err="1"/>
              <a:t>join</a:t>
            </a:r>
            <a:r>
              <a:rPr lang="tr-TR" sz="1700" dirty="0"/>
              <a:t> </a:t>
            </a:r>
            <a:r>
              <a:rPr lang="tr-TR" sz="1700" dirty="0" err="1"/>
              <a:t>destiği</a:t>
            </a:r>
            <a:endParaRPr lang="tr-T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 err="1"/>
              <a:t>Exactly</a:t>
            </a:r>
            <a:r>
              <a:rPr lang="tr-TR" sz="1700" dirty="0"/>
              <a:t> </a:t>
            </a:r>
            <a:r>
              <a:rPr lang="tr-TR" sz="1700" dirty="0" err="1"/>
              <a:t>once</a:t>
            </a:r>
            <a:r>
              <a:rPr lang="tr-TR" sz="1700" dirty="0"/>
              <a:t> (0.11 ve üzeri)</a:t>
            </a:r>
          </a:p>
          <a:p>
            <a:endParaRPr lang="tr-TR" sz="1700" dirty="0"/>
          </a:p>
          <a:p>
            <a:r>
              <a:rPr lang="tr-TR" sz="1700" u="sng" dirty="0"/>
              <a:t>Dezavantajları:</a:t>
            </a:r>
          </a:p>
          <a:p>
            <a:endParaRPr lang="tr-T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/>
              <a:t>Kafka’ya bağımlı, onsuz kullanılamaz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/>
              <a:t>Yeni oyuncu, henüz yaygın bir kullanımı yok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/>
              <a:t>Diğerleri gibi ağır veri işleme yükünün altına giremez</a:t>
            </a:r>
          </a:p>
        </p:txBody>
      </p:sp>
      <p:grpSp>
        <p:nvGrpSpPr>
          <p:cNvPr id="4" name="Grup 3">
            <a:extLst>
              <a:ext uri="{FF2B5EF4-FFF2-40B4-BE49-F238E27FC236}">
                <a16:creationId xmlns:a16="http://schemas.microsoft.com/office/drawing/2014/main" id="{81FBE525-29C8-40A7-AABF-2EC9B5570888}"/>
              </a:ext>
            </a:extLst>
          </p:cNvPr>
          <p:cNvGrpSpPr/>
          <p:nvPr/>
        </p:nvGrpSpPr>
        <p:grpSpPr>
          <a:xfrm>
            <a:off x="3783141" y="0"/>
            <a:ext cx="4375966" cy="1384927"/>
            <a:chOff x="4849941" y="24176"/>
            <a:chExt cx="4375966" cy="1384927"/>
          </a:xfrm>
        </p:grpSpPr>
        <p:pic>
          <p:nvPicPr>
            <p:cNvPr id="9" name="Resim 8">
              <a:extLst>
                <a:ext uri="{FF2B5EF4-FFF2-40B4-BE49-F238E27FC236}">
                  <a16:creationId xmlns:a16="http://schemas.microsoft.com/office/drawing/2014/main" id="{8101219C-174C-4E55-A17F-43E6C3154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9941" y="24176"/>
              <a:ext cx="2492117" cy="1384927"/>
            </a:xfrm>
            <a:prstGeom prst="rect">
              <a:avLst/>
            </a:prstGeom>
          </p:spPr>
        </p:pic>
        <p:sp>
          <p:nvSpPr>
            <p:cNvPr id="3" name="Dikdörtgen 2">
              <a:extLst>
                <a:ext uri="{FF2B5EF4-FFF2-40B4-BE49-F238E27FC236}">
                  <a16:creationId xmlns:a16="http://schemas.microsoft.com/office/drawing/2014/main" id="{EDE16AFC-3E53-45C7-B0D9-70C33BCB5440}"/>
                </a:ext>
              </a:extLst>
            </p:cNvPr>
            <p:cNvSpPr/>
            <p:nvPr/>
          </p:nvSpPr>
          <p:spPr>
            <a:xfrm>
              <a:off x="7342058" y="424251"/>
              <a:ext cx="188384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sz="3200" b="1" dirty="0" err="1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Streams</a:t>
              </a:r>
              <a:endParaRPr lang="tr-TR" sz="32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3050452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2B3CE01A-D23B-4E58-8C75-FFDF0DF32049}"/>
              </a:ext>
            </a:extLst>
          </p:cNvPr>
          <p:cNvSpPr/>
          <p:nvPr/>
        </p:nvSpPr>
        <p:spPr>
          <a:xfrm>
            <a:off x="717550" y="1666103"/>
            <a:ext cx="109601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700" dirty="0"/>
              <a:t>Kafka </a:t>
            </a:r>
            <a:r>
              <a:rPr lang="tr-TR" sz="1700" dirty="0" err="1"/>
              <a:t>Streams’e</a:t>
            </a:r>
            <a:r>
              <a:rPr lang="tr-TR" sz="1700" dirty="0"/>
              <a:t> benzer ancak Cluster veri işleme çerçevesi YARN ile çok iyi çalışır.</a:t>
            </a:r>
          </a:p>
          <a:p>
            <a:endParaRPr lang="tr-TR" sz="1700" dirty="0"/>
          </a:p>
          <a:p>
            <a:r>
              <a:rPr lang="tr-TR" sz="1700" u="sng" dirty="0"/>
              <a:t>Avantajları:</a:t>
            </a:r>
          </a:p>
          <a:p>
            <a:endParaRPr lang="tr-T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 err="1"/>
              <a:t>RocksDb</a:t>
            </a:r>
            <a:r>
              <a:rPr lang="tr-TR" sz="1700" dirty="0"/>
              <a:t> ve </a:t>
            </a:r>
            <a:r>
              <a:rPr lang="tr-TR" sz="1700" dirty="0" err="1"/>
              <a:t>kafka</a:t>
            </a:r>
            <a:r>
              <a:rPr lang="tr-TR" sz="1700" dirty="0"/>
              <a:t> </a:t>
            </a:r>
            <a:r>
              <a:rPr lang="tr-TR" sz="1700" dirty="0" err="1"/>
              <a:t>loglarını</a:t>
            </a:r>
            <a:r>
              <a:rPr lang="tr-TR" sz="1700" dirty="0"/>
              <a:t> kullanarak geniş ölçekli bilgi durumlarını (akışları birleştirme için iyi) korumada çok iyidir.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/>
              <a:t>Düşük gecikme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/>
              <a:t>Yüksek verimlilik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/>
              <a:t>Geniş ölçekte test edilmiş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/>
              <a:t>Olgun</a:t>
            </a:r>
          </a:p>
          <a:p>
            <a:endParaRPr lang="tr-TR" sz="1700" dirty="0"/>
          </a:p>
          <a:p>
            <a:r>
              <a:rPr lang="tr-TR" sz="1700" u="sng" dirty="0"/>
              <a:t>Dezavantajları:</a:t>
            </a:r>
          </a:p>
          <a:p>
            <a:endParaRPr lang="tr-T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/>
              <a:t>Kafka ve </a:t>
            </a:r>
            <a:r>
              <a:rPr lang="tr-TR" sz="1700" dirty="0" err="1"/>
              <a:t>YARN’a</a:t>
            </a:r>
            <a:r>
              <a:rPr lang="tr-TR" sz="1700" dirty="0"/>
              <a:t> sıkı sıkıya bağlı, bu ikisi olmadan kullanmak zor.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700" dirty="0"/>
              <a:t>At </a:t>
            </a:r>
            <a:r>
              <a:rPr lang="tr-TR" sz="1700" dirty="0" err="1"/>
              <a:t>least</a:t>
            </a:r>
            <a:r>
              <a:rPr lang="tr-TR" sz="1700" dirty="0"/>
              <a:t> </a:t>
            </a:r>
            <a:r>
              <a:rPr lang="tr-TR" sz="1700" dirty="0" err="1"/>
              <a:t>once</a:t>
            </a:r>
            <a:endParaRPr lang="tr-TR" sz="1700" dirty="0"/>
          </a:p>
        </p:txBody>
      </p:sp>
      <p:grpSp>
        <p:nvGrpSpPr>
          <p:cNvPr id="6" name="Grup 5">
            <a:extLst>
              <a:ext uri="{FF2B5EF4-FFF2-40B4-BE49-F238E27FC236}">
                <a16:creationId xmlns:a16="http://schemas.microsoft.com/office/drawing/2014/main" id="{39A6A3FB-94DA-4AA4-8797-D3E034B73AA7}"/>
              </a:ext>
            </a:extLst>
          </p:cNvPr>
          <p:cNvGrpSpPr/>
          <p:nvPr/>
        </p:nvGrpSpPr>
        <p:grpSpPr>
          <a:xfrm>
            <a:off x="5120206" y="260410"/>
            <a:ext cx="1951588" cy="708199"/>
            <a:chOff x="9760100" y="825500"/>
            <a:chExt cx="1660474" cy="620427"/>
          </a:xfrm>
        </p:grpSpPr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3B8D9BE4-3E6C-436F-AC46-D4FC6CB6A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0100" y="825500"/>
              <a:ext cx="648001" cy="620427"/>
            </a:xfrm>
            <a:prstGeom prst="rect">
              <a:avLst/>
            </a:prstGeom>
          </p:spPr>
        </p:pic>
        <p:sp>
          <p:nvSpPr>
            <p:cNvPr id="8" name="Dikdörtgen 7">
              <a:extLst>
                <a:ext uri="{FF2B5EF4-FFF2-40B4-BE49-F238E27FC236}">
                  <a16:creationId xmlns:a16="http://schemas.microsoft.com/office/drawing/2014/main" id="{3160A227-499D-4BCD-9D4D-643CAD490F7E}"/>
                </a:ext>
              </a:extLst>
            </p:cNvPr>
            <p:cNvSpPr/>
            <p:nvPr/>
          </p:nvSpPr>
          <p:spPr>
            <a:xfrm>
              <a:off x="10386317" y="922864"/>
              <a:ext cx="10342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sz="2400" b="1" dirty="0" err="1">
                  <a:solidFill>
                    <a:srgbClr val="EE1C24"/>
                  </a:solidFill>
                  <a:latin typeface="Consolas" panose="020B0609020204030204" pitchFamily="49" charset="0"/>
                </a:rPr>
                <a:t>samza</a:t>
              </a:r>
              <a:endParaRPr lang="tr-TR" sz="2400" b="1" dirty="0">
                <a:solidFill>
                  <a:srgbClr val="EE1C2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4649927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FB7814FB-F547-4205-8A15-7053EEA028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58" y="2675137"/>
            <a:ext cx="2546250" cy="1415009"/>
          </a:xfrm>
          <a:prstGeom prst="rect">
            <a:avLst/>
          </a:prstGeom>
        </p:spPr>
      </p:pic>
      <p:sp>
        <p:nvSpPr>
          <p:cNvPr id="5" name="Akış Çizelgesi: Manyetik Disk 4">
            <a:extLst>
              <a:ext uri="{FF2B5EF4-FFF2-40B4-BE49-F238E27FC236}">
                <a16:creationId xmlns:a16="http://schemas.microsoft.com/office/drawing/2014/main" id="{5BE50BB9-3B6B-4272-BCF6-F2E72A03DAF4}"/>
              </a:ext>
            </a:extLst>
          </p:cNvPr>
          <p:cNvSpPr/>
          <p:nvPr/>
        </p:nvSpPr>
        <p:spPr>
          <a:xfrm>
            <a:off x="775667" y="2842479"/>
            <a:ext cx="1425389" cy="102197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Yeni Müşteri </a:t>
            </a:r>
          </a:p>
        </p:txBody>
      </p:sp>
      <p:sp>
        <p:nvSpPr>
          <p:cNvPr id="9" name="Ok: Sağ 8">
            <a:extLst>
              <a:ext uri="{FF2B5EF4-FFF2-40B4-BE49-F238E27FC236}">
                <a16:creationId xmlns:a16="http://schemas.microsoft.com/office/drawing/2014/main" id="{3500A0D1-C490-49E3-BA75-36E4AF95A5F9}"/>
              </a:ext>
            </a:extLst>
          </p:cNvPr>
          <p:cNvSpPr/>
          <p:nvPr/>
        </p:nvSpPr>
        <p:spPr>
          <a:xfrm>
            <a:off x="2582929" y="3232483"/>
            <a:ext cx="504210" cy="300319"/>
          </a:xfrm>
          <a:prstGeom prst="righ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Ok: Sağ 9">
            <a:extLst>
              <a:ext uri="{FF2B5EF4-FFF2-40B4-BE49-F238E27FC236}">
                <a16:creationId xmlns:a16="http://schemas.microsoft.com/office/drawing/2014/main" id="{0D374770-4771-4238-8172-2675E7C09313}"/>
              </a:ext>
            </a:extLst>
          </p:cNvPr>
          <p:cNvSpPr/>
          <p:nvPr/>
        </p:nvSpPr>
        <p:spPr>
          <a:xfrm>
            <a:off x="5956884" y="3278840"/>
            <a:ext cx="504210" cy="300319"/>
          </a:xfrm>
          <a:prstGeom prst="righ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1DF0EA9B-650F-44FB-A06A-857A0850C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264" y="2993543"/>
            <a:ext cx="1637315" cy="870912"/>
          </a:xfrm>
          <a:prstGeom prst="rect">
            <a:avLst/>
          </a:prstGeom>
        </p:spPr>
      </p:pic>
      <p:sp>
        <p:nvSpPr>
          <p:cNvPr id="13" name="Ok: Sağ 12">
            <a:extLst>
              <a:ext uri="{FF2B5EF4-FFF2-40B4-BE49-F238E27FC236}">
                <a16:creationId xmlns:a16="http://schemas.microsoft.com/office/drawing/2014/main" id="{765A8AE4-1663-4563-919D-16BD7699397A}"/>
              </a:ext>
            </a:extLst>
          </p:cNvPr>
          <p:cNvSpPr/>
          <p:nvPr/>
        </p:nvSpPr>
        <p:spPr>
          <a:xfrm>
            <a:off x="8776337" y="3315353"/>
            <a:ext cx="504210" cy="300319"/>
          </a:xfrm>
          <a:prstGeom prst="righ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Akış Çizelgesi: Belge 13">
            <a:extLst>
              <a:ext uri="{FF2B5EF4-FFF2-40B4-BE49-F238E27FC236}">
                <a16:creationId xmlns:a16="http://schemas.microsoft.com/office/drawing/2014/main" id="{791F0FDC-861F-4913-AEBB-598822356503}"/>
              </a:ext>
            </a:extLst>
          </p:cNvPr>
          <p:cNvSpPr/>
          <p:nvPr/>
        </p:nvSpPr>
        <p:spPr>
          <a:xfrm>
            <a:off x="9609071" y="2960580"/>
            <a:ext cx="1534057" cy="103450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Sonuç:</a:t>
            </a:r>
          </a:p>
          <a:p>
            <a:pPr algn="ctr"/>
            <a:r>
              <a:rPr lang="tr-TR" dirty="0"/>
              <a:t>Öder/Ödemez</a:t>
            </a:r>
          </a:p>
        </p:txBody>
      </p:sp>
      <p:sp>
        <p:nvSpPr>
          <p:cNvPr id="15" name="Akış Çizelgesi: Manyetik Disk 14">
            <a:extLst>
              <a:ext uri="{FF2B5EF4-FFF2-40B4-BE49-F238E27FC236}">
                <a16:creationId xmlns:a16="http://schemas.microsoft.com/office/drawing/2014/main" id="{3627F96F-EF37-413B-B8A7-A65309F16843}"/>
              </a:ext>
            </a:extLst>
          </p:cNvPr>
          <p:cNvSpPr/>
          <p:nvPr/>
        </p:nvSpPr>
        <p:spPr>
          <a:xfrm>
            <a:off x="5154706" y="462389"/>
            <a:ext cx="1425389" cy="102197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Eski Müşteri </a:t>
            </a:r>
          </a:p>
        </p:txBody>
      </p:sp>
      <p:sp>
        <p:nvSpPr>
          <p:cNvPr id="16" name="Ok: Sağ 15">
            <a:extLst>
              <a:ext uri="{FF2B5EF4-FFF2-40B4-BE49-F238E27FC236}">
                <a16:creationId xmlns:a16="http://schemas.microsoft.com/office/drawing/2014/main" id="{D9A8A59A-AB5B-4957-839C-3F76673295A0}"/>
              </a:ext>
            </a:extLst>
          </p:cNvPr>
          <p:cNvSpPr/>
          <p:nvPr/>
        </p:nvSpPr>
        <p:spPr>
          <a:xfrm rot="2961201">
            <a:off x="6107801" y="2082957"/>
            <a:ext cx="1234165" cy="300319"/>
          </a:xfrm>
          <a:prstGeom prst="righ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07764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914533" y="538933"/>
            <a:ext cx="4349680" cy="711200"/>
          </a:xfrm>
        </p:spPr>
        <p:txBody>
          <a:bodyPr>
            <a:noAutofit/>
          </a:bodyPr>
          <a:lstStyle/>
          <a:p>
            <a:r>
              <a:rPr lang="tr-TR" sz="40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İşlemci</a:t>
            </a:r>
            <a:endParaRPr lang="en-US" sz="40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303" y="1897356"/>
            <a:ext cx="3120893" cy="2491040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FB91F47E-40BE-40C6-8344-2E78DC5CC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88" y="691236"/>
            <a:ext cx="1115518" cy="1117795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9D2CAA2F-56A4-46DD-85D9-39E504872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008" y="691236"/>
            <a:ext cx="1115518" cy="1117795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F7272499-502B-4B6F-87C1-1347446DC7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628" y="691236"/>
            <a:ext cx="1115518" cy="1117795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477C5F03-B080-4427-90D2-B7289E5D2C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248" y="691236"/>
            <a:ext cx="1115518" cy="1117795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96413B45-08EE-4C9E-9E19-8808B0B94C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88" y="1897356"/>
            <a:ext cx="1115518" cy="1117795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36FD58E7-B3BE-47A3-8A94-EA026D4FF8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008" y="1897356"/>
            <a:ext cx="1115518" cy="1117795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5B13828A-6595-4873-93AE-2E1662037F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628" y="1897356"/>
            <a:ext cx="1115518" cy="1117795"/>
          </a:xfrm>
          <a:prstGeom prst="rect">
            <a:avLst/>
          </a:prstGeom>
        </p:spPr>
      </p:pic>
      <p:pic>
        <p:nvPicPr>
          <p:cNvPr id="26" name="Resim 25">
            <a:extLst>
              <a:ext uri="{FF2B5EF4-FFF2-40B4-BE49-F238E27FC236}">
                <a16:creationId xmlns:a16="http://schemas.microsoft.com/office/drawing/2014/main" id="{F3345D73-20C7-46C4-B705-9D848C9121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248" y="1897356"/>
            <a:ext cx="1115518" cy="1117795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BF466395-6E43-44E2-867B-9EBD1F284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88" y="3145293"/>
            <a:ext cx="1115518" cy="1117795"/>
          </a:xfrm>
          <a:prstGeom prst="rect">
            <a:avLst/>
          </a:prstGeom>
        </p:spPr>
      </p:pic>
      <p:pic>
        <p:nvPicPr>
          <p:cNvPr id="28" name="Resim 27">
            <a:extLst>
              <a:ext uri="{FF2B5EF4-FFF2-40B4-BE49-F238E27FC236}">
                <a16:creationId xmlns:a16="http://schemas.microsoft.com/office/drawing/2014/main" id="{04B63585-40B1-48A4-8E8A-D6BF0B13E7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008" y="3145293"/>
            <a:ext cx="1115518" cy="1117795"/>
          </a:xfrm>
          <a:prstGeom prst="rect">
            <a:avLst/>
          </a:prstGeom>
        </p:spPr>
      </p:pic>
      <p:pic>
        <p:nvPicPr>
          <p:cNvPr id="29" name="Resim 28">
            <a:extLst>
              <a:ext uri="{FF2B5EF4-FFF2-40B4-BE49-F238E27FC236}">
                <a16:creationId xmlns:a16="http://schemas.microsoft.com/office/drawing/2014/main" id="{B9AA1596-0570-4BCC-A335-69EB44E483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628" y="3145293"/>
            <a:ext cx="1115518" cy="1117795"/>
          </a:xfrm>
          <a:prstGeom prst="rect">
            <a:avLst/>
          </a:prstGeom>
        </p:spPr>
      </p:pic>
      <p:pic>
        <p:nvPicPr>
          <p:cNvPr id="30" name="Resim 29">
            <a:extLst>
              <a:ext uri="{FF2B5EF4-FFF2-40B4-BE49-F238E27FC236}">
                <a16:creationId xmlns:a16="http://schemas.microsoft.com/office/drawing/2014/main" id="{785C8470-B154-4950-BF4D-750EF3C207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248" y="3145293"/>
            <a:ext cx="1115518" cy="1117795"/>
          </a:xfrm>
          <a:prstGeom prst="rect">
            <a:avLst/>
          </a:prstGeom>
        </p:spPr>
      </p:pic>
      <p:pic>
        <p:nvPicPr>
          <p:cNvPr id="31" name="Resim 30">
            <a:extLst>
              <a:ext uri="{FF2B5EF4-FFF2-40B4-BE49-F238E27FC236}">
                <a16:creationId xmlns:a16="http://schemas.microsoft.com/office/drawing/2014/main" id="{318CE907-A203-41D5-A563-BDF6165A2D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88" y="4300075"/>
            <a:ext cx="1115518" cy="1117795"/>
          </a:xfrm>
          <a:prstGeom prst="rect">
            <a:avLst/>
          </a:prstGeom>
        </p:spPr>
      </p:pic>
      <p:pic>
        <p:nvPicPr>
          <p:cNvPr id="32" name="Resim 31">
            <a:extLst>
              <a:ext uri="{FF2B5EF4-FFF2-40B4-BE49-F238E27FC236}">
                <a16:creationId xmlns:a16="http://schemas.microsoft.com/office/drawing/2014/main" id="{E834A63B-A775-49B6-8DDA-01F02B0F75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008" y="4300075"/>
            <a:ext cx="1115518" cy="1117795"/>
          </a:xfrm>
          <a:prstGeom prst="rect">
            <a:avLst/>
          </a:prstGeom>
        </p:spPr>
      </p:pic>
      <p:pic>
        <p:nvPicPr>
          <p:cNvPr id="33" name="Resim 32">
            <a:extLst>
              <a:ext uri="{FF2B5EF4-FFF2-40B4-BE49-F238E27FC236}">
                <a16:creationId xmlns:a16="http://schemas.microsoft.com/office/drawing/2014/main" id="{6CDD7BAC-2CDF-4D6B-B37E-33F3DABAD4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628" y="4300075"/>
            <a:ext cx="1115518" cy="1117795"/>
          </a:xfrm>
          <a:prstGeom prst="rect">
            <a:avLst/>
          </a:prstGeom>
        </p:spPr>
      </p:pic>
      <p:pic>
        <p:nvPicPr>
          <p:cNvPr id="34" name="Resim 33">
            <a:extLst>
              <a:ext uri="{FF2B5EF4-FFF2-40B4-BE49-F238E27FC236}">
                <a16:creationId xmlns:a16="http://schemas.microsoft.com/office/drawing/2014/main" id="{C9F87743-4DA8-4648-94EC-DF5E172B9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248" y="4300075"/>
            <a:ext cx="1115518" cy="1117795"/>
          </a:xfrm>
          <a:prstGeom prst="rect">
            <a:avLst/>
          </a:prstGeom>
        </p:spPr>
      </p:pic>
      <p:sp>
        <p:nvSpPr>
          <p:cNvPr id="35" name="Unvan 1">
            <a:extLst>
              <a:ext uri="{FF2B5EF4-FFF2-40B4-BE49-F238E27FC236}">
                <a16:creationId xmlns:a16="http://schemas.microsoft.com/office/drawing/2014/main" id="{E5F66E5D-09CE-4CE7-B13D-DD4185C0152B}"/>
              </a:ext>
            </a:extLst>
          </p:cNvPr>
          <p:cNvSpPr txBox="1">
            <a:spLocks/>
          </p:cNvSpPr>
          <p:nvPr/>
        </p:nvSpPr>
        <p:spPr>
          <a:xfrm>
            <a:off x="1443318" y="4858972"/>
            <a:ext cx="9144000" cy="12083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>
                <a:solidFill>
                  <a:srgbClr val="137CD4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Tek çekirdeğin hızı sınıra ulaştı ancak çok çekirdekli işlemciler ve çok işlemcili sunucular ile paralel veri işleme mümkün</a:t>
            </a:r>
            <a:endParaRPr lang="en-US" sz="2800" b="1" dirty="0">
              <a:solidFill>
                <a:srgbClr val="137CD4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227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865238"/>
            <a:ext cx="9144000" cy="1228673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Bilgisayarların tek bir bilgisayarmış gibi kullanımı kolaylaştı.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651" y="2329887"/>
            <a:ext cx="4814559" cy="40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6017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6801</TotalTime>
  <Words>2586</Words>
  <Application>Microsoft Office PowerPoint</Application>
  <PresentationFormat>Geniş ekran</PresentationFormat>
  <Paragraphs>483</Paragraphs>
  <Slides>72</Slides>
  <Notes>5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72</vt:i4>
      </vt:variant>
    </vt:vector>
  </HeadingPairs>
  <TitlesOfParts>
    <vt:vector size="86" baseType="lpstr">
      <vt:lpstr>Arial</vt:lpstr>
      <vt:lpstr>Arial Black</vt:lpstr>
      <vt:lpstr>Arial Rounded MT Bold</vt:lpstr>
      <vt:lpstr>Book Antiqua</vt:lpstr>
      <vt:lpstr>Calibri</vt:lpstr>
      <vt:lpstr>Calibri Light</vt:lpstr>
      <vt:lpstr>Consolas</vt:lpstr>
      <vt:lpstr>Constantia</vt:lpstr>
      <vt:lpstr>MiloTE</vt:lpstr>
      <vt:lpstr>Roboto</vt:lpstr>
      <vt:lpstr>Tahoma</vt:lpstr>
      <vt:lpstr>Verdana</vt:lpstr>
      <vt:lpstr>Wingdings</vt:lpstr>
      <vt:lpstr>Office Teması</vt:lpstr>
      <vt:lpstr>Büyük Veri ve Spark Giriş</vt:lpstr>
      <vt:lpstr>Sunum Planı</vt:lpstr>
      <vt:lpstr>Nereden Çıktı  Bu Büyük Veri?</vt:lpstr>
      <vt:lpstr>Taşınabilir Depolama Son 20 Yıl</vt:lpstr>
      <vt:lpstr>Mekanik Disk</vt:lpstr>
      <vt:lpstr>Ağ Teknolojilerindeki Gelişmeler</vt:lpstr>
      <vt:lpstr>Bellek Teknolojileri</vt:lpstr>
      <vt:lpstr>İşlemci</vt:lpstr>
      <vt:lpstr>Bilgisayarların tek bir bilgisayarmış gibi kullanımı kolaylaştı.</vt:lpstr>
      <vt:lpstr>Veri depolama kapasitesi ve onu işleme gücü çok arttı.</vt:lpstr>
      <vt:lpstr>Bilgi sistemleri çok yaygınlaştı.</vt:lpstr>
      <vt:lpstr>Niçin Büyük Veri ile Uğraşmak Zorundayız?</vt:lpstr>
      <vt:lpstr>Veri Artış Tahmini</vt:lpstr>
      <vt:lpstr>Kritik Veri Trendi</vt:lpstr>
      <vt:lpstr>Kritik Veri Trendi</vt:lpstr>
      <vt:lpstr>PowerPoint Sunusu</vt:lpstr>
      <vt:lpstr>PowerPoint Sunusu</vt:lpstr>
      <vt:lpstr>PowerPoint Sunusu</vt:lpstr>
      <vt:lpstr>Farkında Olanlar Var!</vt:lpstr>
      <vt:lpstr>GoDataDriven Büyük Veri 2017 Araştırma Raporu</vt:lpstr>
      <vt:lpstr>PowerPoint Sunusu</vt:lpstr>
      <vt:lpstr>Vizyon</vt:lpstr>
      <vt:lpstr>Yetenek Açığı</vt:lpstr>
      <vt:lpstr>Veriden Kim Sorumlu?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Büyük Veri İçin Neler Yapılabilir?</vt:lpstr>
      <vt:lpstr>Büyük Veri Edinme Akış Şeması</vt:lpstr>
      <vt:lpstr>Karar Verdikten Sonra</vt:lpstr>
      <vt:lpstr>Hadoop Sürümleri</vt:lpstr>
      <vt:lpstr>PowerPoint Sunusu</vt:lpstr>
      <vt:lpstr>PowerPoint Sunusu</vt:lpstr>
      <vt:lpstr>Hadoop Temel Özellikleri</vt:lpstr>
      <vt:lpstr>Niçin Hadoop</vt:lpstr>
      <vt:lpstr>Hataya Dayanıklılık (Fault Tolerance)</vt:lpstr>
      <vt:lpstr>Dağıtık İşleme</vt:lpstr>
      <vt:lpstr>Apache Hadoop Projesi</vt:lpstr>
      <vt:lpstr>PowerPoint Sunusu</vt:lpstr>
      <vt:lpstr>Apache Spark  "BÜTÜNLEŞİK" bir hesaplama motoru</vt:lpstr>
      <vt:lpstr>Büyük Veri Analitiği ve Spark</vt:lpstr>
      <vt:lpstr>PowerPoint Sunusu</vt:lpstr>
      <vt:lpstr>Spark Stack</vt:lpstr>
      <vt:lpstr>Gerçek Zamanlı/Akan Veri İşleme</vt:lpstr>
      <vt:lpstr>PowerPoint Sunusu</vt:lpstr>
      <vt:lpstr>PowerPoint Sunusu</vt:lpstr>
      <vt:lpstr>Örnek Bir Gerçek Zamanlı Veri İşleme Mimarisi</vt:lpstr>
      <vt:lpstr>Uçaklar Nerede?</vt:lpstr>
      <vt:lpstr>Trafiğe Takılmadan…</vt:lpstr>
      <vt:lpstr>Dolandırıcılara Dolandırılmadan…</vt:lpstr>
      <vt:lpstr>Akan Veri İşleme Sisteminin Özellikleri</vt:lpstr>
      <vt:lpstr>Message Delivery Reliability</vt:lpstr>
      <vt:lpstr>Akan Veri İşlemenin İki farklı Türü</vt:lpstr>
      <vt:lpstr>Streaming</vt:lpstr>
      <vt:lpstr>PowerPoint Sunusu</vt:lpstr>
      <vt:lpstr>Structured Streaming</vt:lpstr>
      <vt:lpstr>Programlama Mantığı</vt:lpstr>
      <vt:lpstr>Streaming Wordcount</vt:lpstr>
      <vt:lpstr>Kaynaklar</vt:lpstr>
      <vt:lpstr>Output Sinks</vt:lpstr>
      <vt:lpstr>Streaming DataFrame ve Dataset Operasyonları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</dc:title>
  <dc:creator>Erkan ŞİRİN</dc:creator>
  <cp:lastModifiedBy>Erkan ŞİRİN</cp:lastModifiedBy>
  <cp:revision>170</cp:revision>
  <dcterms:created xsi:type="dcterms:W3CDTF">2018-03-04T09:30:49Z</dcterms:created>
  <dcterms:modified xsi:type="dcterms:W3CDTF">2019-05-16T19:54:48Z</dcterms:modified>
</cp:coreProperties>
</file>